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57" r:id="rId6"/>
    <p:sldId id="259" r:id="rId7"/>
    <p:sldId id="260" r:id="rId8"/>
    <p:sldId id="267" r:id="rId9"/>
    <p:sldId id="271" r:id="rId10"/>
    <p:sldId id="268" r:id="rId11"/>
    <p:sldId id="269" r:id="rId12"/>
    <p:sldId id="272" r:id="rId13"/>
    <p:sldId id="270" r:id="rId14"/>
    <p:sldId id="262" r:id="rId15"/>
    <p:sldId id="278" r:id="rId16"/>
    <p:sldId id="277" r:id="rId17"/>
    <p:sldId id="274" r:id="rId18"/>
    <p:sldId id="275" r:id="rId19"/>
    <p:sldId id="276" r:id="rId20"/>
    <p:sldId id="263" r:id="rId21"/>
    <p:sldId id="26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0162" autoAdjust="0"/>
  </p:normalViewPr>
  <p:slideViewPr>
    <p:cSldViewPr snapToGrid="0">
      <p:cViewPr varScale="1">
        <p:scale>
          <a:sx n="91" d="100"/>
          <a:sy n="91" d="100"/>
        </p:scale>
        <p:origin x="135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2F69A6-0780-49EA-A6A8-3965C12489B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30269CC2-8DD6-4402-82F3-18F164A732FF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Intro</a:t>
          </a:r>
        </a:p>
      </dgm:t>
    </dgm:pt>
    <dgm:pt modelId="{4A8A3B18-A3DE-475C-8BF1-FB4B84DDA43B}" type="parTrans" cxnId="{813C1BD6-5A4A-43F4-8BF7-0645F72381AA}">
      <dgm:prSet/>
      <dgm:spPr/>
      <dgm:t>
        <a:bodyPr/>
        <a:lstStyle/>
        <a:p>
          <a:endParaRPr lang="en-US"/>
        </a:p>
      </dgm:t>
    </dgm:pt>
    <dgm:pt modelId="{2DAA2C1D-14F6-4BCA-B047-0B53ADD46F43}" type="sibTrans" cxnId="{813C1BD6-5A4A-43F4-8BF7-0645F72381AA}">
      <dgm:prSet/>
      <dgm:spPr/>
      <dgm:t>
        <a:bodyPr/>
        <a:lstStyle/>
        <a:p>
          <a:endParaRPr lang="en-US"/>
        </a:p>
      </dgm:t>
    </dgm:pt>
    <dgm:pt modelId="{2B87ECDB-C552-42F6-9B52-6548A18B206B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Setup &amp; Validate your Unit	</a:t>
          </a:r>
        </a:p>
      </dgm:t>
    </dgm:pt>
    <dgm:pt modelId="{0DC560D9-C62C-41BA-8D68-CB78933BFF0C}" type="parTrans" cxnId="{91AFA996-5E3B-401C-B400-E70DBD4A4AB6}">
      <dgm:prSet/>
      <dgm:spPr/>
      <dgm:t>
        <a:bodyPr/>
        <a:lstStyle/>
        <a:p>
          <a:endParaRPr lang="en-US"/>
        </a:p>
      </dgm:t>
    </dgm:pt>
    <dgm:pt modelId="{80EFB54F-1AC8-40D9-981D-4C85160A5799}" type="sibTrans" cxnId="{91AFA996-5E3B-401C-B400-E70DBD4A4AB6}">
      <dgm:prSet/>
      <dgm:spPr/>
      <dgm:t>
        <a:bodyPr/>
        <a:lstStyle/>
        <a:p>
          <a:endParaRPr lang="en-US"/>
        </a:p>
      </dgm:t>
    </dgm:pt>
    <dgm:pt modelId="{419DF63C-9792-4EF5-9125-1EEF4D07C33F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Mock your dependent modules using injection - MVC</a:t>
          </a:r>
        </a:p>
      </dgm:t>
    </dgm:pt>
    <dgm:pt modelId="{2B95E8EF-82FE-4F54-970D-D55C9AD8EC00}" type="parTrans" cxnId="{024B121E-3EE5-42C9-97D1-5E0D27C29DC3}">
      <dgm:prSet/>
      <dgm:spPr/>
      <dgm:t>
        <a:bodyPr/>
        <a:lstStyle/>
        <a:p>
          <a:endParaRPr lang="en-US"/>
        </a:p>
      </dgm:t>
    </dgm:pt>
    <dgm:pt modelId="{EA8773AB-BB82-4BF6-944E-80CD2086CE93}" type="sibTrans" cxnId="{024B121E-3EE5-42C9-97D1-5E0D27C29DC3}">
      <dgm:prSet/>
      <dgm:spPr/>
      <dgm:t>
        <a:bodyPr/>
        <a:lstStyle/>
        <a:p>
          <a:endParaRPr lang="en-US"/>
        </a:p>
      </dgm:t>
    </dgm:pt>
    <dgm:pt modelId="{1B1E513F-BEB7-483A-8F12-A8210AEF19E9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Web API unit Testing - .NET Core</a:t>
          </a:r>
        </a:p>
      </dgm:t>
    </dgm:pt>
    <dgm:pt modelId="{DB284026-3063-4705-B72C-ADE04469BE6D}" type="parTrans" cxnId="{9CD469EF-CF99-411A-B4B3-5B2C59AF684C}">
      <dgm:prSet/>
      <dgm:spPr/>
      <dgm:t>
        <a:bodyPr/>
        <a:lstStyle/>
        <a:p>
          <a:endParaRPr lang="en-US"/>
        </a:p>
      </dgm:t>
    </dgm:pt>
    <dgm:pt modelId="{D99C9B80-BA48-46B7-8B67-372E2AFD9E86}" type="sibTrans" cxnId="{9CD469EF-CF99-411A-B4B3-5B2C59AF684C}">
      <dgm:prSet/>
      <dgm:spPr/>
      <dgm:t>
        <a:bodyPr/>
        <a:lstStyle/>
        <a:p>
          <a:endParaRPr lang="en-US"/>
        </a:p>
      </dgm:t>
    </dgm:pt>
    <dgm:pt modelId="{F4A56385-3827-49D1-B533-953BA75136B7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Unit Testing in the context of SPA - VueJs</a:t>
          </a:r>
        </a:p>
      </dgm:t>
    </dgm:pt>
    <dgm:pt modelId="{5C6E35C5-B6D6-42D4-9FF2-63E3FEC1E45F}" type="parTrans" cxnId="{D572C096-14C8-487B-ABCD-6354192B80BA}">
      <dgm:prSet/>
      <dgm:spPr/>
      <dgm:t>
        <a:bodyPr/>
        <a:lstStyle/>
        <a:p>
          <a:endParaRPr lang="en-US"/>
        </a:p>
      </dgm:t>
    </dgm:pt>
    <dgm:pt modelId="{E866DA3A-B427-429E-A892-4812B432ED79}" type="sibTrans" cxnId="{D572C096-14C8-487B-ABCD-6354192B80BA}">
      <dgm:prSet/>
      <dgm:spPr/>
      <dgm:t>
        <a:bodyPr/>
        <a:lstStyle/>
        <a:p>
          <a:endParaRPr lang="en-US"/>
        </a:p>
      </dgm:t>
    </dgm:pt>
    <dgm:pt modelId="{05261D3E-3CC7-4C85-9E09-D67FC777908C}" type="pres">
      <dgm:prSet presAssocID="{162F69A6-0780-49EA-A6A8-3965C12489B2}" presName="root" presStyleCnt="0">
        <dgm:presLayoutVars>
          <dgm:dir/>
          <dgm:resizeHandles val="exact"/>
        </dgm:presLayoutVars>
      </dgm:prSet>
      <dgm:spPr/>
    </dgm:pt>
    <dgm:pt modelId="{25C6FE9B-AED9-47D9-807F-76A517615FC1}" type="pres">
      <dgm:prSet presAssocID="{30269CC2-8DD6-4402-82F3-18F164A732FF}" presName="compNode" presStyleCnt="0"/>
      <dgm:spPr/>
    </dgm:pt>
    <dgm:pt modelId="{99698387-9DF3-4127-A7DE-FCE3F05A3470}" type="pres">
      <dgm:prSet presAssocID="{30269CC2-8DD6-4402-82F3-18F164A732FF}" presName="bgRect" presStyleLbl="bgShp" presStyleIdx="0" presStyleCnt="5"/>
      <dgm:spPr>
        <a:prstGeom prst="rect">
          <a:avLst/>
        </a:prstGeom>
        <a:gradFill rotWithShape="0">
          <a:gsLst>
            <a:gs pos="0">
              <a:schemeClr val="tx1">
                <a:lumMod val="75000"/>
                <a:lumOff val="25000"/>
              </a:schemeClr>
            </a:gs>
            <a:gs pos="15929">
              <a:schemeClr val="tx1">
                <a:lumMod val="85000"/>
                <a:lumOff val="15000"/>
              </a:schemeClr>
            </a:gs>
            <a:gs pos="97000">
              <a:schemeClr val="tx1">
                <a:lumMod val="85000"/>
                <a:lumOff val="15000"/>
              </a:schemeClr>
            </a:gs>
            <a:gs pos="100000">
              <a:schemeClr val="accent2">
                <a:lumMod val="75000"/>
              </a:schemeClr>
            </a:gs>
          </a:gsLst>
          <a:lin ang="10800000" scaled="0"/>
        </a:gradFill>
      </dgm:spPr>
    </dgm:pt>
    <dgm:pt modelId="{B52E1101-E263-4511-8D8F-5A215C912C41}" type="pres">
      <dgm:prSet presAssocID="{30269CC2-8DD6-4402-82F3-18F164A732FF}" presName="iconRect" presStyleLbl="node1" presStyleIdx="0" presStyleCnt="5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erry"/>
        </a:ext>
      </dgm:extLst>
    </dgm:pt>
    <dgm:pt modelId="{18EFBBAF-BD9F-4030-B8A4-57CCEB350921}" type="pres">
      <dgm:prSet presAssocID="{30269CC2-8DD6-4402-82F3-18F164A732FF}" presName="spaceRect" presStyleCnt="0"/>
      <dgm:spPr/>
    </dgm:pt>
    <dgm:pt modelId="{F113ED77-1650-49A8-987A-A13C2A50CEA5}" type="pres">
      <dgm:prSet presAssocID="{30269CC2-8DD6-4402-82F3-18F164A732FF}" presName="parTx" presStyleLbl="revTx" presStyleIdx="0" presStyleCnt="5">
        <dgm:presLayoutVars>
          <dgm:chMax val="0"/>
          <dgm:chPref val="0"/>
        </dgm:presLayoutVars>
      </dgm:prSet>
      <dgm:spPr/>
    </dgm:pt>
    <dgm:pt modelId="{084D1940-F8FF-48AA-A0CA-908C7645C951}" type="pres">
      <dgm:prSet presAssocID="{2DAA2C1D-14F6-4BCA-B047-0B53ADD46F43}" presName="sibTrans" presStyleCnt="0"/>
      <dgm:spPr/>
    </dgm:pt>
    <dgm:pt modelId="{922A9066-91F0-4494-8CF8-01F8511B6028}" type="pres">
      <dgm:prSet presAssocID="{2B87ECDB-C552-42F6-9B52-6548A18B206B}" presName="compNode" presStyleCnt="0"/>
      <dgm:spPr/>
    </dgm:pt>
    <dgm:pt modelId="{FA3369E0-5B38-4FDD-A9F5-22B9810A03F7}" type="pres">
      <dgm:prSet presAssocID="{2B87ECDB-C552-42F6-9B52-6548A18B206B}" presName="bgRect" presStyleLbl="bgShp" presStyleIdx="1" presStyleCnt="5"/>
      <dgm:spPr>
        <a:xfrm>
          <a:off x="0" y="1249576"/>
          <a:ext cx="6791323" cy="995920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gm:spPr>
    </dgm:pt>
    <dgm:pt modelId="{FADE9C4E-BFE3-4374-BE2C-676ED238ACF2}" type="pres">
      <dgm:prSet presAssocID="{2B87ECDB-C552-42F6-9B52-6548A18B206B}" presName="iconRect" presStyleLbl="node1" presStyleIdx="1" presStyleCnt="5"/>
      <dgm:spPr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ducation"/>
        </a:ext>
      </dgm:extLst>
    </dgm:pt>
    <dgm:pt modelId="{7000F0F2-143F-4CAE-BA6B-E9C401E5437A}" type="pres">
      <dgm:prSet presAssocID="{2B87ECDB-C552-42F6-9B52-6548A18B206B}" presName="spaceRect" presStyleCnt="0"/>
      <dgm:spPr/>
    </dgm:pt>
    <dgm:pt modelId="{AC018808-9CEA-4C61-8875-3E922AA167D7}" type="pres">
      <dgm:prSet presAssocID="{2B87ECDB-C552-42F6-9B52-6548A18B206B}" presName="parTx" presStyleLbl="revTx" presStyleIdx="1" presStyleCnt="5">
        <dgm:presLayoutVars>
          <dgm:chMax val="0"/>
          <dgm:chPref val="0"/>
        </dgm:presLayoutVars>
      </dgm:prSet>
      <dgm:spPr/>
    </dgm:pt>
    <dgm:pt modelId="{CE46B6BD-FA9F-4C65-8E75-D8C24C71657B}" type="pres">
      <dgm:prSet presAssocID="{80EFB54F-1AC8-40D9-981D-4C85160A5799}" presName="sibTrans" presStyleCnt="0"/>
      <dgm:spPr/>
    </dgm:pt>
    <dgm:pt modelId="{B12160B6-4EC8-4B4D-A1B2-F7F5F2795F75}" type="pres">
      <dgm:prSet presAssocID="{419DF63C-9792-4EF5-9125-1EEF4D07C33F}" presName="compNode" presStyleCnt="0"/>
      <dgm:spPr/>
    </dgm:pt>
    <dgm:pt modelId="{DB8ABDAA-976A-4A84-A3C3-277080E19DCA}" type="pres">
      <dgm:prSet presAssocID="{419DF63C-9792-4EF5-9125-1EEF4D07C33F}" presName="bgRect" presStyleLbl="bgShp" presStyleIdx="2" presStyleCnt="5"/>
      <dgm:spPr>
        <a:xfrm>
          <a:off x="0" y="2494477"/>
          <a:ext cx="6791323" cy="995920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gm:spPr>
    </dgm:pt>
    <dgm:pt modelId="{D335376E-740A-4A47-BC5B-3381DE731CE0}" type="pres">
      <dgm:prSet presAssocID="{419DF63C-9792-4EF5-9125-1EEF4D07C33F}" presName="iconRect" presStyleLbl="node1" presStyleIdx="2" presStyleCnt="5"/>
      <dgm:spPr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Enrollment"/>
        </a:ext>
      </dgm:extLst>
    </dgm:pt>
    <dgm:pt modelId="{BCDE90E0-E45B-4C79-BE60-A53702208276}" type="pres">
      <dgm:prSet presAssocID="{419DF63C-9792-4EF5-9125-1EEF4D07C33F}" presName="spaceRect" presStyleCnt="0"/>
      <dgm:spPr/>
    </dgm:pt>
    <dgm:pt modelId="{8409F791-340A-4625-9294-3E680D66DB63}" type="pres">
      <dgm:prSet presAssocID="{419DF63C-9792-4EF5-9125-1EEF4D07C33F}" presName="parTx" presStyleLbl="revTx" presStyleIdx="2" presStyleCnt="5">
        <dgm:presLayoutVars>
          <dgm:chMax val="0"/>
          <dgm:chPref val="0"/>
        </dgm:presLayoutVars>
      </dgm:prSet>
      <dgm:spPr/>
    </dgm:pt>
    <dgm:pt modelId="{D4892BA4-47FA-499C-84FA-3A971E9AFE41}" type="pres">
      <dgm:prSet presAssocID="{EA8773AB-BB82-4BF6-944E-80CD2086CE93}" presName="sibTrans" presStyleCnt="0"/>
      <dgm:spPr/>
    </dgm:pt>
    <dgm:pt modelId="{390D1410-0CB7-44D5-903C-C35615DE86E1}" type="pres">
      <dgm:prSet presAssocID="{1B1E513F-BEB7-483A-8F12-A8210AEF19E9}" presName="compNode" presStyleCnt="0"/>
      <dgm:spPr/>
    </dgm:pt>
    <dgm:pt modelId="{C2FCE80A-DCA0-4D7F-8F72-19CB2337E588}" type="pres">
      <dgm:prSet presAssocID="{1B1E513F-BEB7-483A-8F12-A8210AEF19E9}" presName="bgRect" presStyleLbl="bgShp" presStyleIdx="3" presStyleCnt="5"/>
      <dgm:spPr>
        <a:xfrm>
          <a:off x="0" y="3739377"/>
          <a:ext cx="6791323" cy="995920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gm:spPr>
    </dgm:pt>
    <dgm:pt modelId="{1B0B9210-632F-4BB5-B140-1FA20D3CF123}" type="pres">
      <dgm:prSet presAssocID="{1B1E513F-BEB7-483A-8F12-A8210AEF19E9}" presName="iconRect" presStyleLbl="node1" presStyleIdx="3" presStyleCnt="5"/>
      <dgm:spPr>
        <a:blipFill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xOutline"/>
        </a:ext>
      </dgm:extLst>
    </dgm:pt>
    <dgm:pt modelId="{E9B85894-F3EF-4216-9DD4-962DCF409217}" type="pres">
      <dgm:prSet presAssocID="{1B1E513F-BEB7-483A-8F12-A8210AEF19E9}" presName="spaceRect" presStyleCnt="0"/>
      <dgm:spPr/>
    </dgm:pt>
    <dgm:pt modelId="{3CBA7321-E2AC-48FD-B351-CE3C9A4CE924}" type="pres">
      <dgm:prSet presAssocID="{1B1E513F-BEB7-483A-8F12-A8210AEF19E9}" presName="parTx" presStyleLbl="revTx" presStyleIdx="3" presStyleCnt="5">
        <dgm:presLayoutVars>
          <dgm:chMax val="0"/>
          <dgm:chPref val="0"/>
        </dgm:presLayoutVars>
      </dgm:prSet>
      <dgm:spPr/>
    </dgm:pt>
    <dgm:pt modelId="{5E25F319-BBA5-4820-B2FC-14F8D56BF078}" type="pres">
      <dgm:prSet presAssocID="{D99C9B80-BA48-46B7-8B67-372E2AFD9E86}" presName="sibTrans" presStyleCnt="0"/>
      <dgm:spPr/>
    </dgm:pt>
    <dgm:pt modelId="{A9DA4473-F7AD-4D05-A89E-4317469C9CAC}" type="pres">
      <dgm:prSet presAssocID="{F4A56385-3827-49D1-B533-953BA75136B7}" presName="compNode" presStyleCnt="0"/>
      <dgm:spPr/>
    </dgm:pt>
    <dgm:pt modelId="{343A76ED-9DD6-4B0A-830E-16ED952B3D06}" type="pres">
      <dgm:prSet presAssocID="{F4A56385-3827-49D1-B533-953BA75136B7}" presName="bgRect" presStyleLbl="bgShp" presStyleIdx="4" presStyleCnt="5"/>
      <dgm:spPr>
        <a:xfrm>
          <a:off x="0" y="4984278"/>
          <a:ext cx="6791323" cy="995920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gm:spPr>
    </dgm:pt>
    <dgm:pt modelId="{C21BED67-1F13-4312-815B-B5C34DAA27F9}" type="pres">
      <dgm:prSet presAssocID="{F4A56385-3827-49D1-B533-953BA75136B7}" presName="iconRect" presStyleLbl="node1" presStyleIdx="4" presStyleCnt="5"/>
      <dgm:spPr>
        <a:blipFill>
          <a:blip xmlns:r="http://schemas.openxmlformats.org/officeDocument/2006/relationships"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oter"/>
        </a:ext>
      </dgm:extLst>
    </dgm:pt>
    <dgm:pt modelId="{8854FDB6-04FD-4DEB-9AB6-DDB7E532A353}" type="pres">
      <dgm:prSet presAssocID="{F4A56385-3827-49D1-B533-953BA75136B7}" presName="spaceRect" presStyleCnt="0"/>
      <dgm:spPr/>
    </dgm:pt>
    <dgm:pt modelId="{9260EF14-C09B-4543-88B7-7F45704CBA36}" type="pres">
      <dgm:prSet presAssocID="{F4A56385-3827-49D1-B533-953BA75136B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024B121E-3EE5-42C9-97D1-5E0D27C29DC3}" srcId="{162F69A6-0780-49EA-A6A8-3965C12489B2}" destId="{419DF63C-9792-4EF5-9125-1EEF4D07C33F}" srcOrd="2" destOrd="0" parTransId="{2B95E8EF-82FE-4F54-970D-D55C9AD8EC00}" sibTransId="{EA8773AB-BB82-4BF6-944E-80CD2086CE93}"/>
    <dgm:cxn modelId="{D7E7903A-483E-4876-8C77-EEB10661B95B}" type="presOf" srcId="{1B1E513F-BEB7-483A-8F12-A8210AEF19E9}" destId="{3CBA7321-E2AC-48FD-B351-CE3C9A4CE924}" srcOrd="0" destOrd="0" presId="urn:microsoft.com/office/officeart/2018/2/layout/IconVerticalSolidList"/>
    <dgm:cxn modelId="{C9B7BD43-67DC-4CD4-86B0-92B8BFA59068}" type="presOf" srcId="{2B87ECDB-C552-42F6-9B52-6548A18B206B}" destId="{AC018808-9CEA-4C61-8875-3E922AA167D7}" srcOrd="0" destOrd="0" presId="urn:microsoft.com/office/officeart/2018/2/layout/IconVerticalSolidList"/>
    <dgm:cxn modelId="{92648A4D-7D0D-48F5-96E4-BF8EC541B3A9}" type="presOf" srcId="{419DF63C-9792-4EF5-9125-1EEF4D07C33F}" destId="{8409F791-340A-4625-9294-3E680D66DB63}" srcOrd="0" destOrd="0" presId="urn:microsoft.com/office/officeart/2018/2/layout/IconVerticalSolidList"/>
    <dgm:cxn modelId="{DF18896F-7F42-4500-8AD0-6181E8694E28}" type="presOf" srcId="{F4A56385-3827-49D1-B533-953BA75136B7}" destId="{9260EF14-C09B-4543-88B7-7F45704CBA36}" srcOrd="0" destOrd="0" presId="urn:microsoft.com/office/officeart/2018/2/layout/IconVerticalSolidList"/>
    <dgm:cxn modelId="{91AFA996-5E3B-401C-B400-E70DBD4A4AB6}" srcId="{162F69A6-0780-49EA-A6A8-3965C12489B2}" destId="{2B87ECDB-C552-42F6-9B52-6548A18B206B}" srcOrd="1" destOrd="0" parTransId="{0DC560D9-C62C-41BA-8D68-CB78933BFF0C}" sibTransId="{80EFB54F-1AC8-40D9-981D-4C85160A5799}"/>
    <dgm:cxn modelId="{D572C096-14C8-487B-ABCD-6354192B80BA}" srcId="{162F69A6-0780-49EA-A6A8-3965C12489B2}" destId="{F4A56385-3827-49D1-B533-953BA75136B7}" srcOrd="4" destOrd="0" parTransId="{5C6E35C5-B6D6-42D4-9FF2-63E3FEC1E45F}" sibTransId="{E866DA3A-B427-429E-A892-4812B432ED79}"/>
    <dgm:cxn modelId="{813C1BD6-5A4A-43F4-8BF7-0645F72381AA}" srcId="{162F69A6-0780-49EA-A6A8-3965C12489B2}" destId="{30269CC2-8DD6-4402-82F3-18F164A732FF}" srcOrd="0" destOrd="0" parTransId="{4A8A3B18-A3DE-475C-8BF1-FB4B84DDA43B}" sibTransId="{2DAA2C1D-14F6-4BCA-B047-0B53ADD46F43}"/>
    <dgm:cxn modelId="{7F77D1ED-2343-4635-9FDF-CF5C9D2B3315}" type="presOf" srcId="{162F69A6-0780-49EA-A6A8-3965C12489B2}" destId="{05261D3E-3CC7-4C85-9E09-D67FC777908C}" srcOrd="0" destOrd="0" presId="urn:microsoft.com/office/officeart/2018/2/layout/IconVerticalSolidList"/>
    <dgm:cxn modelId="{9CD469EF-CF99-411A-B4B3-5B2C59AF684C}" srcId="{162F69A6-0780-49EA-A6A8-3965C12489B2}" destId="{1B1E513F-BEB7-483A-8F12-A8210AEF19E9}" srcOrd="3" destOrd="0" parTransId="{DB284026-3063-4705-B72C-ADE04469BE6D}" sibTransId="{D99C9B80-BA48-46B7-8B67-372E2AFD9E86}"/>
    <dgm:cxn modelId="{175EB5FF-CD0E-4495-8FA8-F19D1233730A}" type="presOf" srcId="{30269CC2-8DD6-4402-82F3-18F164A732FF}" destId="{F113ED77-1650-49A8-987A-A13C2A50CEA5}" srcOrd="0" destOrd="0" presId="urn:microsoft.com/office/officeart/2018/2/layout/IconVerticalSolidList"/>
    <dgm:cxn modelId="{B6784D09-C55E-4568-A257-9A4C076E72A2}" type="presParOf" srcId="{05261D3E-3CC7-4C85-9E09-D67FC777908C}" destId="{25C6FE9B-AED9-47D9-807F-76A517615FC1}" srcOrd="0" destOrd="0" presId="urn:microsoft.com/office/officeart/2018/2/layout/IconVerticalSolidList"/>
    <dgm:cxn modelId="{918FF3CA-876D-40FA-841A-AB5A28A77ED2}" type="presParOf" srcId="{25C6FE9B-AED9-47D9-807F-76A517615FC1}" destId="{99698387-9DF3-4127-A7DE-FCE3F05A3470}" srcOrd="0" destOrd="0" presId="urn:microsoft.com/office/officeart/2018/2/layout/IconVerticalSolidList"/>
    <dgm:cxn modelId="{9E8C0B32-A7B3-460A-83CF-493652F6403A}" type="presParOf" srcId="{25C6FE9B-AED9-47D9-807F-76A517615FC1}" destId="{B52E1101-E263-4511-8D8F-5A215C912C41}" srcOrd="1" destOrd="0" presId="urn:microsoft.com/office/officeart/2018/2/layout/IconVerticalSolidList"/>
    <dgm:cxn modelId="{BF3562AE-51B6-4827-AC2A-02A6C7EE6F5E}" type="presParOf" srcId="{25C6FE9B-AED9-47D9-807F-76A517615FC1}" destId="{18EFBBAF-BD9F-4030-B8A4-57CCEB350921}" srcOrd="2" destOrd="0" presId="urn:microsoft.com/office/officeart/2018/2/layout/IconVerticalSolidList"/>
    <dgm:cxn modelId="{04E3ADEA-CCED-42DB-834F-C02041D4F81B}" type="presParOf" srcId="{25C6FE9B-AED9-47D9-807F-76A517615FC1}" destId="{F113ED77-1650-49A8-987A-A13C2A50CEA5}" srcOrd="3" destOrd="0" presId="urn:microsoft.com/office/officeart/2018/2/layout/IconVerticalSolidList"/>
    <dgm:cxn modelId="{F6438E6C-D016-4A64-9005-13CAA2685ADD}" type="presParOf" srcId="{05261D3E-3CC7-4C85-9E09-D67FC777908C}" destId="{084D1940-F8FF-48AA-A0CA-908C7645C951}" srcOrd="1" destOrd="0" presId="urn:microsoft.com/office/officeart/2018/2/layout/IconVerticalSolidList"/>
    <dgm:cxn modelId="{CEB88A46-381C-4FB3-B5C2-36F0205865FC}" type="presParOf" srcId="{05261D3E-3CC7-4C85-9E09-D67FC777908C}" destId="{922A9066-91F0-4494-8CF8-01F8511B6028}" srcOrd="2" destOrd="0" presId="urn:microsoft.com/office/officeart/2018/2/layout/IconVerticalSolidList"/>
    <dgm:cxn modelId="{D1B45BFC-BE7D-41A5-ACF1-DDC855C4E453}" type="presParOf" srcId="{922A9066-91F0-4494-8CF8-01F8511B6028}" destId="{FA3369E0-5B38-4FDD-A9F5-22B9810A03F7}" srcOrd="0" destOrd="0" presId="urn:microsoft.com/office/officeart/2018/2/layout/IconVerticalSolidList"/>
    <dgm:cxn modelId="{4643A976-3E27-4CAA-B7FC-B0B83CAF8B1F}" type="presParOf" srcId="{922A9066-91F0-4494-8CF8-01F8511B6028}" destId="{FADE9C4E-BFE3-4374-BE2C-676ED238ACF2}" srcOrd="1" destOrd="0" presId="urn:microsoft.com/office/officeart/2018/2/layout/IconVerticalSolidList"/>
    <dgm:cxn modelId="{D766C06F-7B8D-459C-9FB9-C58229C29760}" type="presParOf" srcId="{922A9066-91F0-4494-8CF8-01F8511B6028}" destId="{7000F0F2-143F-4CAE-BA6B-E9C401E5437A}" srcOrd="2" destOrd="0" presId="urn:microsoft.com/office/officeart/2018/2/layout/IconVerticalSolidList"/>
    <dgm:cxn modelId="{150742EF-413B-4B94-8C6E-7E0DC782FB81}" type="presParOf" srcId="{922A9066-91F0-4494-8CF8-01F8511B6028}" destId="{AC018808-9CEA-4C61-8875-3E922AA167D7}" srcOrd="3" destOrd="0" presId="urn:microsoft.com/office/officeart/2018/2/layout/IconVerticalSolidList"/>
    <dgm:cxn modelId="{8C73B2A2-55AA-4BE8-A101-760B33AD8140}" type="presParOf" srcId="{05261D3E-3CC7-4C85-9E09-D67FC777908C}" destId="{CE46B6BD-FA9F-4C65-8E75-D8C24C71657B}" srcOrd="3" destOrd="0" presId="urn:microsoft.com/office/officeart/2018/2/layout/IconVerticalSolidList"/>
    <dgm:cxn modelId="{18BE3019-0E90-4C32-A988-157009864AD2}" type="presParOf" srcId="{05261D3E-3CC7-4C85-9E09-D67FC777908C}" destId="{B12160B6-4EC8-4B4D-A1B2-F7F5F2795F75}" srcOrd="4" destOrd="0" presId="urn:microsoft.com/office/officeart/2018/2/layout/IconVerticalSolidList"/>
    <dgm:cxn modelId="{2EEC68C7-29BF-4C02-91C1-17C5C78737B5}" type="presParOf" srcId="{B12160B6-4EC8-4B4D-A1B2-F7F5F2795F75}" destId="{DB8ABDAA-976A-4A84-A3C3-277080E19DCA}" srcOrd="0" destOrd="0" presId="urn:microsoft.com/office/officeart/2018/2/layout/IconVerticalSolidList"/>
    <dgm:cxn modelId="{F1D89C2A-76D1-4569-963D-1C92D0A16E1C}" type="presParOf" srcId="{B12160B6-4EC8-4B4D-A1B2-F7F5F2795F75}" destId="{D335376E-740A-4A47-BC5B-3381DE731CE0}" srcOrd="1" destOrd="0" presId="urn:microsoft.com/office/officeart/2018/2/layout/IconVerticalSolidList"/>
    <dgm:cxn modelId="{4E76AE4D-E418-463B-994D-6DDD4BE738C0}" type="presParOf" srcId="{B12160B6-4EC8-4B4D-A1B2-F7F5F2795F75}" destId="{BCDE90E0-E45B-4C79-BE60-A53702208276}" srcOrd="2" destOrd="0" presId="urn:microsoft.com/office/officeart/2018/2/layout/IconVerticalSolidList"/>
    <dgm:cxn modelId="{A3104C94-C425-4DC0-8A01-7FDFF0F35AAA}" type="presParOf" srcId="{B12160B6-4EC8-4B4D-A1B2-F7F5F2795F75}" destId="{8409F791-340A-4625-9294-3E680D66DB63}" srcOrd="3" destOrd="0" presId="urn:microsoft.com/office/officeart/2018/2/layout/IconVerticalSolidList"/>
    <dgm:cxn modelId="{605473B3-8AA5-4EE0-BFBA-3AB749038A35}" type="presParOf" srcId="{05261D3E-3CC7-4C85-9E09-D67FC777908C}" destId="{D4892BA4-47FA-499C-84FA-3A971E9AFE41}" srcOrd="5" destOrd="0" presId="urn:microsoft.com/office/officeart/2018/2/layout/IconVerticalSolidList"/>
    <dgm:cxn modelId="{CC9F31C5-774B-4FC3-9646-7E0EFDB54727}" type="presParOf" srcId="{05261D3E-3CC7-4C85-9E09-D67FC777908C}" destId="{390D1410-0CB7-44D5-903C-C35615DE86E1}" srcOrd="6" destOrd="0" presId="urn:microsoft.com/office/officeart/2018/2/layout/IconVerticalSolidList"/>
    <dgm:cxn modelId="{34A9E1BF-6D83-4701-9E7B-CBCD8074AEAA}" type="presParOf" srcId="{390D1410-0CB7-44D5-903C-C35615DE86E1}" destId="{C2FCE80A-DCA0-4D7F-8F72-19CB2337E588}" srcOrd="0" destOrd="0" presId="urn:microsoft.com/office/officeart/2018/2/layout/IconVerticalSolidList"/>
    <dgm:cxn modelId="{2682A58B-536A-49D1-A507-E48E245F1609}" type="presParOf" srcId="{390D1410-0CB7-44D5-903C-C35615DE86E1}" destId="{1B0B9210-632F-4BB5-B140-1FA20D3CF123}" srcOrd="1" destOrd="0" presId="urn:microsoft.com/office/officeart/2018/2/layout/IconVerticalSolidList"/>
    <dgm:cxn modelId="{59D669F7-8B16-4888-95F6-5986C0AFE631}" type="presParOf" srcId="{390D1410-0CB7-44D5-903C-C35615DE86E1}" destId="{E9B85894-F3EF-4216-9DD4-962DCF409217}" srcOrd="2" destOrd="0" presId="urn:microsoft.com/office/officeart/2018/2/layout/IconVerticalSolidList"/>
    <dgm:cxn modelId="{BD8D7B70-D5A5-475A-9EAE-2DF74A65E7A7}" type="presParOf" srcId="{390D1410-0CB7-44D5-903C-C35615DE86E1}" destId="{3CBA7321-E2AC-48FD-B351-CE3C9A4CE924}" srcOrd="3" destOrd="0" presId="urn:microsoft.com/office/officeart/2018/2/layout/IconVerticalSolidList"/>
    <dgm:cxn modelId="{A54D5403-F787-4964-8489-63C75BE2EFB6}" type="presParOf" srcId="{05261D3E-3CC7-4C85-9E09-D67FC777908C}" destId="{5E25F319-BBA5-4820-B2FC-14F8D56BF078}" srcOrd="7" destOrd="0" presId="urn:microsoft.com/office/officeart/2018/2/layout/IconVerticalSolidList"/>
    <dgm:cxn modelId="{B5AAF852-AE2E-40BE-BC22-1382A2AD5A44}" type="presParOf" srcId="{05261D3E-3CC7-4C85-9E09-D67FC777908C}" destId="{A9DA4473-F7AD-4D05-A89E-4317469C9CAC}" srcOrd="8" destOrd="0" presId="urn:microsoft.com/office/officeart/2018/2/layout/IconVerticalSolidList"/>
    <dgm:cxn modelId="{80161854-1670-4BD7-9912-A0DFE5201001}" type="presParOf" srcId="{A9DA4473-F7AD-4D05-A89E-4317469C9CAC}" destId="{343A76ED-9DD6-4B0A-830E-16ED952B3D06}" srcOrd="0" destOrd="0" presId="urn:microsoft.com/office/officeart/2018/2/layout/IconVerticalSolidList"/>
    <dgm:cxn modelId="{17AEC66B-BBFF-4EF5-B894-6B5A992F362F}" type="presParOf" srcId="{A9DA4473-F7AD-4D05-A89E-4317469C9CAC}" destId="{C21BED67-1F13-4312-815B-B5C34DAA27F9}" srcOrd="1" destOrd="0" presId="urn:microsoft.com/office/officeart/2018/2/layout/IconVerticalSolidList"/>
    <dgm:cxn modelId="{D35FF1B4-6B78-4ECE-976F-17DFD749DB9F}" type="presParOf" srcId="{A9DA4473-F7AD-4D05-A89E-4317469C9CAC}" destId="{8854FDB6-04FD-4DEB-9AB6-DDB7E532A353}" srcOrd="2" destOrd="0" presId="urn:microsoft.com/office/officeart/2018/2/layout/IconVerticalSolidList"/>
    <dgm:cxn modelId="{00C148E5-B634-4CBF-973D-0F5A3C5E09C8}" type="presParOf" srcId="{A9DA4473-F7AD-4D05-A89E-4317469C9CAC}" destId="{9260EF14-C09B-4543-88B7-7F45704CBA3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698387-9DF3-4127-A7DE-FCE3F05A3470}">
      <dsp:nvSpPr>
        <dsp:cNvPr id="0" name=""/>
        <dsp:cNvSpPr/>
      </dsp:nvSpPr>
      <dsp:spPr>
        <a:xfrm>
          <a:off x="0" y="4675"/>
          <a:ext cx="6791323" cy="995920"/>
        </a:xfrm>
        <a:prstGeom prst="rect">
          <a:avLst/>
        </a:prstGeom>
        <a:gradFill rotWithShape="0">
          <a:gsLst>
            <a:gs pos="0">
              <a:schemeClr val="tx1">
                <a:lumMod val="75000"/>
                <a:lumOff val="25000"/>
              </a:schemeClr>
            </a:gs>
            <a:gs pos="15929">
              <a:schemeClr val="tx1">
                <a:lumMod val="85000"/>
                <a:lumOff val="15000"/>
              </a:schemeClr>
            </a:gs>
            <a:gs pos="97000">
              <a:schemeClr val="tx1">
                <a:lumMod val="85000"/>
                <a:lumOff val="15000"/>
              </a:schemeClr>
            </a:gs>
            <a:gs pos="100000">
              <a:schemeClr val="accent2">
                <a:lumMod val="75000"/>
              </a:schemeClr>
            </a:gs>
          </a:gsLst>
          <a:lin ang="108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2E1101-E263-4511-8D8F-5A215C912C41}">
      <dsp:nvSpPr>
        <dsp:cNvPr id="0" name=""/>
        <dsp:cNvSpPr/>
      </dsp:nvSpPr>
      <dsp:spPr>
        <a:xfrm>
          <a:off x="301265" y="228757"/>
          <a:ext cx="547756" cy="547756"/>
        </a:xfrm>
        <a:prstGeom prst="rect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3ED77-1650-49A8-987A-A13C2A50CEA5}">
      <dsp:nvSpPr>
        <dsp:cNvPr id="0" name=""/>
        <dsp:cNvSpPr/>
      </dsp:nvSpPr>
      <dsp:spPr>
        <a:xfrm>
          <a:off x="1150288" y="4675"/>
          <a:ext cx="5641034" cy="995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402" tIns="105402" rIns="105402" bIns="10540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bg1"/>
              </a:solidFill>
            </a:rPr>
            <a:t>Intro</a:t>
          </a:r>
        </a:p>
      </dsp:txBody>
      <dsp:txXfrm>
        <a:off x="1150288" y="4675"/>
        <a:ext cx="5641034" cy="995920"/>
      </dsp:txXfrm>
    </dsp:sp>
    <dsp:sp modelId="{FA3369E0-5B38-4FDD-A9F5-22B9810A03F7}">
      <dsp:nvSpPr>
        <dsp:cNvPr id="0" name=""/>
        <dsp:cNvSpPr/>
      </dsp:nvSpPr>
      <dsp:spPr>
        <a:xfrm>
          <a:off x="0" y="1249576"/>
          <a:ext cx="6791323" cy="995920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DE9C4E-BFE3-4374-BE2C-676ED238ACF2}">
      <dsp:nvSpPr>
        <dsp:cNvPr id="0" name=""/>
        <dsp:cNvSpPr/>
      </dsp:nvSpPr>
      <dsp:spPr>
        <a:xfrm>
          <a:off x="301265" y="1473658"/>
          <a:ext cx="547756" cy="547756"/>
        </a:xfrm>
        <a:prstGeom prst="rect">
          <a:avLst/>
        </a:prstGeom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018808-9CEA-4C61-8875-3E922AA167D7}">
      <dsp:nvSpPr>
        <dsp:cNvPr id="0" name=""/>
        <dsp:cNvSpPr/>
      </dsp:nvSpPr>
      <dsp:spPr>
        <a:xfrm>
          <a:off x="1150288" y="1249576"/>
          <a:ext cx="5641034" cy="995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402" tIns="105402" rIns="105402" bIns="10540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bg1"/>
              </a:solidFill>
            </a:rPr>
            <a:t>Setup &amp; Validate your Unit	</a:t>
          </a:r>
        </a:p>
      </dsp:txBody>
      <dsp:txXfrm>
        <a:off x="1150288" y="1249576"/>
        <a:ext cx="5641034" cy="995920"/>
      </dsp:txXfrm>
    </dsp:sp>
    <dsp:sp modelId="{DB8ABDAA-976A-4A84-A3C3-277080E19DCA}">
      <dsp:nvSpPr>
        <dsp:cNvPr id="0" name=""/>
        <dsp:cNvSpPr/>
      </dsp:nvSpPr>
      <dsp:spPr>
        <a:xfrm>
          <a:off x="0" y="2494477"/>
          <a:ext cx="6791323" cy="995920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35376E-740A-4A47-BC5B-3381DE731CE0}">
      <dsp:nvSpPr>
        <dsp:cNvPr id="0" name=""/>
        <dsp:cNvSpPr/>
      </dsp:nvSpPr>
      <dsp:spPr>
        <a:xfrm>
          <a:off x="301265" y="2718559"/>
          <a:ext cx="547756" cy="547756"/>
        </a:xfrm>
        <a:prstGeom prst="rect">
          <a:avLst/>
        </a:prstGeom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09F791-340A-4625-9294-3E680D66DB63}">
      <dsp:nvSpPr>
        <dsp:cNvPr id="0" name=""/>
        <dsp:cNvSpPr/>
      </dsp:nvSpPr>
      <dsp:spPr>
        <a:xfrm>
          <a:off x="1150288" y="2494477"/>
          <a:ext cx="5641034" cy="995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402" tIns="105402" rIns="105402" bIns="10540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bg1"/>
              </a:solidFill>
            </a:rPr>
            <a:t>Mock your dependent modules using injection - MVC</a:t>
          </a:r>
        </a:p>
      </dsp:txBody>
      <dsp:txXfrm>
        <a:off x="1150288" y="2494477"/>
        <a:ext cx="5641034" cy="995920"/>
      </dsp:txXfrm>
    </dsp:sp>
    <dsp:sp modelId="{C2FCE80A-DCA0-4D7F-8F72-19CB2337E588}">
      <dsp:nvSpPr>
        <dsp:cNvPr id="0" name=""/>
        <dsp:cNvSpPr/>
      </dsp:nvSpPr>
      <dsp:spPr>
        <a:xfrm>
          <a:off x="0" y="3739377"/>
          <a:ext cx="6791323" cy="995920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0B9210-632F-4BB5-B140-1FA20D3CF123}">
      <dsp:nvSpPr>
        <dsp:cNvPr id="0" name=""/>
        <dsp:cNvSpPr/>
      </dsp:nvSpPr>
      <dsp:spPr>
        <a:xfrm>
          <a:off x="301265" y="3963460"/>
          <a:ext cx="547756" cy="547756"/>
        </a:xfrm>
        <a:prstGeom prst="rect">
          <a:avLst/>
        </a:prstGeom>
        <a:blipFill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BA7321-E2AC-48FD-B351-CE3C9A4CE924}">
      <dsp:nvSpPr>
        <dsp:cNvPr id="0" name=""/>
        <dsp:cNvSpPr/>
      </dsp:nvSpPr>
      <dsp:spPr>
        <a:xfrm>
          <a:off x="1150288" y="3739377"/>
          <a:ext cx="5641034" cy="995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402" tIns="105402" rIns="105402" bIns="10540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bg1"/>
              </a:solidFill>
            </a:rPr>
            <a:t>Web API unit Testing - .NET Core</a:t>
          </a:r>
        </a:p>
      </dsp:txBody>
      <dsp:txXfrm>
        <a:off x="1150288" y="3739377"/>
        <a:ext cx="5641034" cy="995920"/>
      </dsp:txXfrm>
    </dsp:sp>
    <dsp:sp modelId="{343A76ED-9DD6-4B0A-830E-16ED952B3D06}">
      <dsp:nvSpPr>
        <dsp:cNvPr id="0" name=""/>
        <dsp:cNvSpPr/>
      </dsp:nvSpPr>
      <dsp:spPr>
        <a:xfrm>
          <a:off x="0" y="4984278"/>
          <a:ext cx="6791323" cy="995920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1BED67-1F13-4312-815B-B5C34DAA27F9}">
      <dsp:nvSpPr>
        <dsp:cNvPr id="0" name=""/>
        <dsp:cNvSpPr/>
      </dsp:nvSpPr>
      <dsp:spPr>
        <a:xfrm>
          <a:off x="301265" y="5208360"/>
          <a:ext cx="547756" cy="547756"/>
        </a:xfrm>
        <a:prstGeom prst="rect">
          <a:avLst/>
        </a:prstGeom>
        <a:blipFill>
          <a:blip xmlns:r="http://schemas.openxmlformats.org/officeDocument/2006/relationships"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60EF14-C09B-4543-88B7-7F45704CBA36}">
      <dsp:nvSpPr>
        <dsp:cNvPr id="0" name=""/>
        <dsp:cNvSpPr/>
      </dsp:nvSpPr>
      <dsp:spPr>
        <a:xfrm>
          <a:off x="1150288" y="4984278"/>
          <a:ext cx="5641034" cy="995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402" tIns="105402" rIns="105402" bIns="10540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bg1"/>
              </a:solidFill>
            </a:rPr>
            <a:t>Unit Testing in the context of SPA - VueJs</a:t>
          </a:r>
        </a:p>
      </dsp:txBody>
      <dsp:txXfrm>
        <a:off x="1150288" y="4984278"/>
        <a:ext cx="5641034" cy="9959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C10188-DC2C-458D-AB41-143A0BE9A3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634E15-7196-43FC-B912-C4D8B4A2CE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16927-5E9C-4E77-85FE-EE4C81C1DE39}" type="datetimeFigureOut">
              <a:rPr lang="en-US" smtClean="0"/>
              <a:t>7/17/2021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EA2570-D5B6-41CB-96C2-FFC9944668E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31B37-7A69-4C30-9B63-29F8242FC24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9B6C8-888A-401B-9F9B-D41D36B6C3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1000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98B7E-6604-4F74-86DB-B30627D56244}" type="datetimeFigureOut">
              <a:rPr lang="en-US" smtClean="0"/>
              <a:t>7/17/2021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F28A1F-3E69-47E5-AE93-E7F2155A24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933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64786/Provider/Index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localhost:64786/Provider/Details/100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64786/Facility/Index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localhost:64786/Facility/FacilityByZip?value=20878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2499/swagger/index.html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localhost:52499/weatherforecast/climate/ak/kumar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80/getUser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127.0.0.1:8080/getUsers/saffron@gmail.com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9678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140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4401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7354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 cypress</a:t>
            </a:r>
          </a:p>
          <a:p>
            <a:endParaRPr lang="en-US" dirty="0"/>
          </a:p>
          <a:p>
            <a:r>
              <a:rPr lang="en-US" dirty="0"/>
              <a:t>./</a:t>
            </a:r>
            <a:r>
              <a:rPr lang="en-US" dirty="0" err="1"/>
              <a:t>node_modules</a:t>
            </a:r>
            <a:r>
              <a:rPr lang="en-US" dirty="0"/>
              <a:t>/.bin/cypress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923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716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446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Sustainability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noProof="1"/>
              <a:t>For nUnit : Download nUnit Test Adapter using ‘Tools &gt; Extensions and Update’ From Visual Studio and menu and integrate with Visual Studio Test runner for result report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722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>
                <a:hlinkClick r:id="rId3"/>
              </a:rPr>
              <a:t>http://localhost:64786/Provider/Index</a:t>
            </a:r>
            <a:endParaRPr lang="en-US" noProof="1"/>
          </a:p>
          <a:p>
            <a:r>
              <a:rPr lang="en-US" noProof="1">
                <a:hlinkClick r:id="rId4"/>
              </a:rPr>
              <a:t>http://localhost:64786/Provider/Details/100</a:t>
            </a:r>
            <a:endParaRPr lang="en-US" noProof="1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49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noProof="1">
                <a:hlinkClick r:id="rId3"/>
              </a:rPr>
              <a:t>http://localhost:64786/Facility/Index</a:t>
            </a:r>
            <a:endParaRPr lang="en-US" sz="1200" noProof="1"/>
          </a:p>
          <a:p>
            <a:r>
              <a:rPr lang="en-US" sz="1200" noProof="1">
                <a:hlinkClick r:id="rId4"/>
              </a:rPr>
              <a:t>http://localhost:64786/Facility/FacilityByZip?value=20878</a:t>
            </a:r>
            <a:endParaRPr lang="en-US" sz="1200" noProof="1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040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noProof="1">
                <a:hlinkClick r:id="rId3"/>
              </a:rPr>
              <a:t>http://localhost:52499/swagger/index.html</a:t>
            </a:r>
            <a:endParaRPr lang="en-US" sz="1200" noProof="1"/>
          </a:p>
          <a:p>
            <a:r>
              <a:rPr lang="en-US" sz="1200" noProof="1">
                <a:hlinkClick r:id="rId4"/>
              </a:rPr>
              <a:t>http://localhost:52499/weatherforecast/climate/ak/kumar</a:t>
            </a:r>
            <a:endParaRPr lang="en-US" sz="1200" noProof="1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644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npm</a:t>
            </a:r>
            <a:r>
              <a:rPr lang="en-US" sz="1200" dirty="0"/>
              <a:t> run </a:t>
            </a:r>
            <a:r>
              <a:rPr lang="en-US" sz="1200" dirty="0" err="1"/>
              <a:t>test:unit</a:t>
            </a:r>
            <a:r>
              <a:rPr lang="en-US" sz="1200" dirty="0"/>
              <a:t> //Run through command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expect(</a:t>
            </a:r>
            <a:r>
              <a:rPr lang="en-US" dirty="0" err="1">
                <a:effectLst/>
              </a:rPr>
              <a:t>response.status</a:t>
            </a:r>
            <a:r>
              <a:rPr lang="en-US" dirty="0">
                <a:effectLst/>
              </a:rPr>
              <a:t>).</a:t>
            </a:r>
            <a:r>
              <a:rPr lang="en-US" dirty="0" err="1">
                <a:effectLst/>
              </a:rPr>
              <a:t>toBe</a:t>
            </a:r>
            <a:r>
              <a:rPr lang="en-US" dirty="0">
                <a:effectLst/>
              </a:rPr>
              <a:t>(200); //Assert your service response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Funny </a:t>
            </a:r>
            <a:r>
              <a:rPr lang="en-US" dirty="0">
                <a:effectLst/>
                <a:sym typeface="Wingdings" panose="05000000000000000000" pitchFamily="2" charset="2"/>
              </a:rPr>
              <a:t> : ‘Your test suite must contain at least one test’ – had forgot to save file after first test case.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92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npm</a:t>
            </a:r>
            <a:r>
              <a:rPr lang="en-US" sz="1200" dirty="0"/>
              <a:t> run </a:t>
            </a:r>
            <a:r>
              <a:rPr lang="en-US" sz="1200" dirty="0" err="1"/>
              <a:t>test:unit</a:t>
            </a:r>
            <a:r>
              <a:rPr lang="en-US" sz="1200" dirty="0"/>
              <a:t> //Run through command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expect(</a:t>
            </a:r>
            <a:r>
              <a:rPr lang="en-US" dirty="0" err="1">
                <a:effectLst/>
              </a:rPr>
              <a:t>response.status</a:t>
            </a:r>
            <a:r>
              <a:rPr lang="en-US" dirty="0">
                <a:effectLst/>
              </a:rPr>
              <a:t>).</a:t>
            </a:r>
            <a:r>
              <a:rPr lang="en-US" dirty="0" err="1">
                <a:effectLst/>
              </a:rPr>
              <a:t>toBe</a:t>
            </a:r>
            <a:r>
              <a:rPr lang="en-US" dirty="0">
                <a:effectLst/>
              </a:rPr>
              <a:t>(200); //Assert your service response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Funny </a:t>
            </a:r>
            <a:r>
              <a:rPr lang="en-US" dirty="0">
                <a:effectLst/>
                <a:sym typeface="Wingdings" panose="05000000000000000000" pitchFamily="2" charset="2"/>
              </a:rPr>
              <a:t> : ‘Your test suite must contain at least one test’ – had forgot to save file after first test case.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021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npm</a:t>
            </a:r>
            <a:r>
              <a:rPr lang="en-US" sz="1200" dirty="0"/>
              <a:t> run </a:t>
            </a:r>
            <a:r>
              <a:rPr lang="en-US" sz="1200" dirty="0" err="1"/>
              <a:t>test:unit</a:t>
            </a:r>
            <a:r>
              <a:rPr lang="en-US" sz="1200" dirty="0"/>
              <a:t> //Run through command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expect(</a:t>
            </a:r>
            <a:r>
              <a:rPr lang="en-US" dirty="0" err="1">
                <a:effectLst/>
              </a:rPr>
              <a:t>response.status</a:t>
            </a:r>
            <a:r>
              <a:rPr lang="en-US" dirty="0">
                <a:effectLst/>
              </a:rPr>
              <a:t>).</a:t>
            </a:r>
            <a:r>
              <a:rPr lang="en-US" dirty="0" err="1">
                <a:effectLst/>
              </a:rPr>
              <a:t>toBe</a:t>
            </a:r>
            <a:r>
              <a:rPr lang="en-US" dirty="0">
                <a:effectLst/>
              </a:rPr>
              <a:t>(200); //Assert your service response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Funny </a:t>
            </a:r>
            <a:r>
              <a:rPr lang="en-US" dirty="0">
                <a:effectLst/>
                <a:sym typeface="Wingdings" panose="05000000000000000000" pitchFamily="2" charset="2"/>
              </a:rPr>
              <a:t> : ‘Your test suite must contain at least one test’ – had forgot to save file after first test case.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  <a:sym typeface="Wingdings" panose="05000000000000000000" pitchFamily="2" charset="2"/>
            </a:endParaRPr>
          </a:p>
          <a:p>
            <a:pPr lvl="2"/>
            <a:r>
              <a:rPr lang="en-US" dirty="0">
                <a:hlinkClick r:id="rId3"/>
              </a:rPr>
              <a:t>127.0.0.1:8088/</a:t>
            </a:r>
            <a:r>
              <a:rPr lang="en-US" dirty="0" err="1">
                <a:hlinkClick r:id="rId3"/>
              </a:rPr>
              <a:t>getUsers</a:t>
            </a:r>
            <a:endParaRPr lang="en-US" dirty="0"/>
          </a:p>
          <a:p>
            <a:pPr lvl="2"/>
            <a:r>
              <a:rPr lang="en-US" dirty="0">
                <a:hlinkClick r:id="rId4"/>
              </a:rPr>
              <a:t>127.0.0.1:8088/getUsers/saffron@gmail.com</a:t>
            </a:r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http://localhost:3000/    : express service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Add watch on test cases :</a:t>
            </a:r>
          </a:p>
          <a:p>
            <a:pPr lvl="2"/>
            <a:r>
              <a:rPr lang="en-US" dirty="0"/>
              <a:t>Update </a:t>
            </a:r>
            <a:r>
              <a:rPr lang="en-US" dirty="0" err="1"/>
              <a:t>package.json</a:t>
            </a:r>
            <a:r>
              <a:rPr lang="en-US" dirty="0"/>
              <a:t> (</a:t>
            </a:r>
            <a:r>
              <a:rPr lang="en-US" dirty="0" err="1">
                <a:highlight>
                  <a:srgbClr val="808080"/>
                </a:highlight>
              </a:rPr>
              <a:t>test:unit:watch</a:t>
            </a:r>
            <a:r>
              <a:rPr lang="en-US" dirty="0">
                <a:highlight>
                  <a:srgbClr val="808080"/>
                </a:highlight>
              </a:rPr>
              <a:t>": "</a:t>
            </a:r>
            <a:r>
              <a:rPr lang="en-US" dirty="0" err="1">
                <a:highlight>
                  <a:srgbClr val="808080"/>
                </a:highlight>
              </a:rPr>
              <a:t>vue</a:t>
            </a:r>
            <a:r>
              <a:rPr lang="en-US" dirty="0">
                <a:highlight>
                  <a:srgbClr val="808080"/>
                </a:highlight>
              </a:rPr>
              <a:t>-cli-service </a:t>
            </a:r>
            <a:r>
              <a:rPr lang="en-US" dirty="0" err="1">
                <a:highlight>
                  <a:srgbClr val="808080"/>
                </a:highlight>
              </a:rPr>
              <a:t>test:unit</a:t>
            </a:r>
            <a:r>
              <a:rPr lang="en-US" dirty="0">
                <a:highlight>
                  <a:srgbClr val="808080"/>
                </a:highlight>
              </a:rPr>
              <a:t> --watch", 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Run test in watch mode (</a:t>
            </a:r>
            <a:r>
              <a:rPr lang="en-US" dirty="0" err="1">
                <a:highlight>
                  <a:srgbClr val="808080"/>
                </a:highlight>
              </a:rPr>
              <a:t>npm</a:t>
            </a:r>
            <a:r>
              <a:rPr lang="en-US" dirty="0">
                <a:highlight>
                  <a:srgbClr val="808080"/>
                </a:highlight>
              </a:rPr>
              <a:t> run </a:t>
            </a:r>
            <a:r>
              <a:rPr lang="en-US" dirty="0" err="1">
                <a:highlight>
                  <a:srgbClr val="808080"/>
                </a:highlight>
              </a:rPr>
              <a:t>test:unit:watch</a:t>
            </a:r>
            <a:r>
              <a:rPr lang="en-US" dirty="0">
                <a:highlight>
                  <a:srgbClr val="808080"/>
                </a:highlight>
              </a:rPr>
              <a:t> </a:t>
            </a:r>
            <a:r>
              <a:rPr lang="en-US" dirty="0"/>
              <a:t>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961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98B13-3B32-4354-B2B5-3165F2F6E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611" y="1676409"/>
            <a:ext cx="3923999" cy="2436592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70000"/>
              </a:lnSpc>
              <a:defRPr sz="7200" spc="-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BB88CF-DF4F-4857-8602-72BCF5DDCDA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873612" y="4611901"/>
            <a:ext cx="3924000" cy="6840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EEBB7C-1679-4665-8688-1FA973E73DC1}"/>
              </a:ext>
            </a:extLst>
          </p:cNvPr>
          <p:cNvCxnSpPr/>
          <p:nvPr userDrawn="1"/>
        </p:nvCxnSpPr>
        <p:spPr>
          <a:xfrm>
            <a:off x="7874732" y="4373775"/>
            <a:ext cx="3924000" cy="0"/>
          </a:xfrm>
          <a:prstGeom prst="line">
            <a:avLst/>
          </a:prstGeom>
          <a:ln w="63500"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1E3214F-3A93-4A1C-920D-D86BE35A58FB}"/>
              </a:ext>
            </a:extLst>
          </p:cNvPr>
          <p:cNvSpPr/>
          <p:nvPr userDrawn="1"/>
        </p:nvSpPr>
        <p:spPr>
          <a:xfrm>
            <a:off x="0" y="1"/>
            <a:ext cx="7512000" cy="67214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3E97E5-C83B-444A-8C07-35D699E7C3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53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AB651-5612-4E6A-9B35-A555D082E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389A2-D77B-40CA-AD1E-0178AEFAD1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CA993-CBEA-48C5-BD35-50ABDFF64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ED8E0-95EC-469F-9B7E-562FBDFDE6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344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76F88-2A37-410D-A685-E455AF3D0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764B46-B015-44F7-8DC0-AFB8D275E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3C8232-2077-497A-9142-B787E2B03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F6077C-D913-4FD0-B6E0-6D70BEFD40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905DBB-3AA9-4435-AC97-732293FDE7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4C901-FCAF-4DFB-A621-6A969641CA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145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F2623-2255-4BBA-9577-B3A3FD2AE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59F0F0-5E7C-4FC9-8E90-6ADCD7A714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532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9D3FFB-BE14-4D90-A515-10EDD1BEE6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673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51E51-BE82-4B1B-9CB6-89C26464D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CBF8C-3CF7-47E6-9AB0-15584178B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07DA3C-0298-45CF-AFC3-41031C076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C4FF87-D01E-416B-9EF8-E107C4EDDC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33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98B13-3B32-4354-B2B5-3165F2F6E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611" y="1676409"/>
            <a:ext cx="3923999" cy="2436592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70000"/>
              </a:lnSpc>
              <a:defRPr sz="7200" spc="-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BB88CF-DF4F-4857-8602-72BCF5DDCDA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873612" y="4611901"/>
            <a:ext cx="3924000" cy="6840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EEBB7C-1679-4665-8688-1FA973E73DC1}"/>
              </a:ext>
            </a:extLst>
          </p:cNvPr>
          <p:cNvCxnSpPr/>
          <p:nvPr userDrawn="1"/>
        </p:nvCxnSpPr>
        <p:spPr>
          <a:xfrm>
            <a:off x="7874732" y="4373775"/>
            <a:ext cx="3924000" cy="0"/>
          </a:xfrm>
          <a:prstGeom prst="line">
            <a:avLst/>
          </a:prstGeom>
          <a:ln w="63500"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1E3214F-3A93-4A1C-920D-D86BE35A58FB}"/>
              </a:ext>
            </a:extLst>
          </p:cNvPr>
          <p:cNvSpPr/>
          <p:nvPr userDrawn="1"/>
        </p:nvSpPr>
        <p:spPr>
          <a:xfrm>
            <a:off x="0" y="1"/>
            <a:ext cx="7512000" cy="67214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3E97E5-C83B-444A-8C07-35D699E7C3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641ECAC-0557-4843-8433-067E4414E2F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-1" y="0"/>
            <a:ext cx="7512001" cy="6727855"/>
          </a:xfrm>
          <a:solidFill>
            <a:schemeClr val="tx1">
              <a:lumMod val="85000"/>
              <a:lumOff val="1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 i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3394383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76"/>
            <a:ext cx="6273800" cy="833663"/>
          </a:xfrm>
          <a:solidFill>
            <a:schemeClr val="accent2">
              <a:lumMod val="50000"/>
            </a:schemeClr>
          </a:solidFill>
        </p:spPr>
        <p:txBody>
          <a:bodyPr tIns="108000" bIns="108000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738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236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de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77"/>
            <a:ext cx="6273800" cy="833663"/>
          </a:xfrm>
          <a:solidFill>
            <a:schemeClr val="accent2">
              <a:lumMod val="50000"/>
            </a:schemeClr>
          </a:solidFill>
        </p:spPr>
        <p:txBody>
          <a:bodyPr vert="horz" lIns="91440" tIns="108000" rIns="91440" bIns="108000" rtlCol="0" anchor="ctr">
            <a:spAutoFit/>
          </a:bodyPr>
          <a:lstStyle>
            <a:lvl1pPr>
              <a:defRPr lang="en-US" sz="400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571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D3C5ED2-B01D-4104-B193-BC78D76A464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0" y="0"/>
            <a:ext cx="6305550" cy="6721475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400" i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Insert Your Picture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57974" y="611077"/>
            <a:ext cx="4695825" cy="833663"/>
          </a:xfrm>
          <a:solidFill>
            <a:schemeClr val="accent2">
              <a:lumMod val="50000"/>
            </a:schemeClr>
          </a:solidFill>
        </p:spPr>
        <p:txBody>
          <a:bodyPr wrap="square" tIns="108000" bIns="108000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7974" y="1825625"/>
            <a:ext cx="4695826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904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Horizont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4305300" cy="6721472"/>
          </a:xfr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vert="horz" lIns="396000" tIns="0" rIns="396000" bIns="0" rtlCol="0" anchor="ctr">
            <a:noAutofit/>
          </a:bodyPr>
          <a:lstStyle>
            <a:lvl1pPr algn="r">
              <a:lnSpc>
                <a:spcPct val="70000"/>
              </a:lnSpc>
              <a:defRPr lang="en-US" sz="5200" b="0" spc="-150" dirty="0"/>
            </a:lvl1pPr>
          </a:lstStyle>
          <a:p>
            <a:pPr lvl="0" algn="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350" y="365124"/>
            <a:ext cx="6648448" cy="5984875"/>
          </a:xfrm>
        </p:spPr>
        <p:txBody>
          <a:bodyPr lIns="108000" tIns="108000" rIns="108000" bIns="10800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746CAFB-2B99-470B-B55B-9BF378E3A0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96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orizont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65237DA4-112F-40B2-8C8C-EB23506D9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2000" y="0"/>
            <a:ext cx="4680000" cy="6721473"/>
          </a:xfr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lIns="396000" rIns="396000">
            <a:normAutofit/>
          </a:bodyPr>
          <a:lstStyle>
            <a:lvl1pPr>
              <a:lnSpc>
                <a:spcPct val="70000"/>
              </a:lnSpc>
              <a:defRPr sz="5200" spc="-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4"/>
            <a:ext cx="6156323" cy="5984875"/>
          </a:xfrm>
        </p:spPr>
        <p:txBody>
          <a:bodyPr lIns="108000" tIns="108000" rIns="108000" bIns="108000"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746CAFB-2B99-470B-B55B-9BF378E3A0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98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orizont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8E6EF2-4B2F-4D0D-9505-CE9287297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350" y="611076"/>
            <a:ext cx="6648448" cy="5738923"/>
          </a:xfrm>
        </p:spPr>
        <p:txBody>
          <a:bodyPr lIns="108000" tIns="108000" rIns="108000" b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1A21B9-BA54-413B-940E-027C32E4D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76"/>
            <a:ext cx="3440502" cy="2064769"/>
          </a:xfrm>
          <a:solidFill>
            <a:schemeClr val="accent2">
              <a:lumMod val="50000"/>
            </a:schemeClr>
          </a:solidFill>
        </p:spPr>
        <p:txBody>
          <a:bodyPr wrap="square" tIns="108000" bIns="108000" anchor="t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051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BDA7-8BE9-42D5-ACF1-0F51423A2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EF73F-3CCA-4312-8E9C-2B4629DA1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BF716-502C-4821-A3A0-19C2C508EE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983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8E4AFE-E166-4B84-B0C8-9205038D803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617517-B672-49BA-AC6E-AB66D0639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92C27-7843-4B22-9200-B7304E6AE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B4F10-F75B-41A8-B994-BFF68949E5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2D21E2-8DEB-4F43-A26E-B8DA900A9230}"/>
              </a:ext>
            </a:extLst>
          </p:cNvPr>
          <p:cNvSpPr/>
          <p:nvPr userDrawn="1"/>
        </p:nvSpPr>
        <p:spPr>
          <a:xfrm>
            <a:off x="0" y="6721475"/>
            <a:ext cx="12192000" cy="13652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CD3143-7FD1-40EA-AA4A-47C72380AEC2}"/>
              </a:ext>
            </a:extLst>
          </p:cNvPr>
          <p:cNvSpPr/>
          <p:nvPr userDrawn="1"/>
        </p:nvSpPr>
        <p:spPr>
          <a:xfrm>
            <a:off x="11353798" y="6721474"/>
            <a:ext cx="838201" cy="136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920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9" r:id="rId2"/>
    <p:sldLayoutId id="2147483660" r:id="rId3"/>
    <p:sldLayoutId id="2147483665" r:id="rId4"/>
    <p:sldLayoutId id="2147483666" r:id="rId5"/>
    <p:sldLayoutId id="2147483650" r:id="rId6"/>
    <p:sldLayoutId id="2147483663" r:id="rId7"/>
    <p:sldLayoutId id="2147483664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zure/devops/pipelines/ecosystems/dotnet-core?view=azure-devops&amp;tabs=dotnetfive" TargetMode="External"/><Relationship Id="rId3" Type="http://schemas.openxmlformats.org/officeDocument/2006/relationships/hyperlink" Target="https://vue-test-utils.vuejs.org/guides/" TargetMode="External"/><Relationship Id="rId7" Type="http://schemas.openxmlformats.org/officeDocument/2006/relationships/hyperlink" Target="https://docs.microsoft.com/en-us/azure/devops/pipelines/process/variables?view=azure-devops&amp;tabs=yaml%2Cbatch" TargetMode="External"/><Relationship Id="rId2" Type="http://schemas.openxmlformats.org/officeDocument/2006/relationships/hyperlink" Target="http://www.ncrunch.net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cypress.io/" TargetMode="External"/><Relationship Id="rId5" Type="http://schemas.openxmlformats.org/officeDocument/2006/relationships/hyperlink" Target="https://www.npmjs.com/package/jest-mock-axios" TargetMode="External"/><Relationship Id="rId4" Type="http://schemas.openxmlformats.org/officeDocument/2006/relationships/hyperlink" Target="https://developer.mozilla.org/en-US/docs/Learn/Server-side/Express_Nodejs/Introduction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0C5037-DA4A-44E2-A9FB-84B149876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97C2DB-90F2-4971-AC44-7CDDF5A3B5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38114" y="4553238"/>
            <a:ext cx="4353886" cy="684000"/>
          </a:xfrm>
        </p:spPr>
        <p:txBody>
          <a:bodyPr/>
          <a:lstStyle/>
          <a:p>
            <a:r>
              <a:rPr lang="en-US" dirty="0"/>
              <a:t> Independently scrutinizing the smallest unit of program for proper operation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6F5C050-EB87-421A-8A5C-E6CB301026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29" name="Picture Placeholder 28" descr="Young student drawing on a whiteboard">
            <a:extLst>
              <a:ext uri="{FF2B5EF4-FFF2-40B4-BE49-F238E27FC236}">
                <a16:creationId xmlns:a16="http://schemas.microsoft.com/office/drawing/2014/main" id="{AE2FE2E9-1D1E-404B-A659-DD19B5D66B5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3625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9600F-A17E-4354-A7AB-0CC2A43A9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8" y="53723"/>
            <a:ext cx="12145511" cy="772107"/>
          </a:xfrm>
        </p:spPr>
        <p:txBody>
          <a:bodyPr/>
          <a:lstStyle/>
          <a:p>
            <a:r>
              <a:rPr lang="en-US" sz="3600" dirty="0"/>
              <a:t>Unit Testing : Vue Application - Mocking service call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C2DB72-01A8-424A-8CEF-8BD2418A8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10" y="6562002"/>
            <a:ext cx="2447918" cy="159473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/>
              <a:t>Intro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AAAEAA-CCF6-4E36-A4A3-5AF49D009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97432" y="6562003"/>
            <a:ext cx="2552123" cy="1594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/>
            <a:r>
              <a:rPr lang="en-US" sz="1200" dirty="0">
                <a:solidFill>
                  <a:schemeClr val="bg1"/>
                </a:solidFill>
              </a:rPr>
              <a:t>Setup &amp; Validate your Unit</a:t>
            </a:r>
            <a:endParaRPr lang="en-US" sz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3864-26FA-4AB1-9F0A-4F57D870E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53760" y="6562002"/>
            <a:ext cx="1713922" cy="15947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/>
            <a:r>
              <a:rPr lang="en-US" sz="1200" dirty="0">
                <a:solidFill>
                  <a:schemeClr val="bg1"/>
                </a:solidFill>
              </a:rPr>
              <a:t>Service Dependency</a:t>
            </a:r>
            <a:endParaRPr lang="en-US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949406-858F-4224-BC48-19746389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18972" y="6555922"/>
            <a:ext cx="1713922" cy="16555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sz="1200" dirty="0">
                <a:solidFill>
                  <a:schemeClr val="bg1"/>
                </a:solidFill>
              </a:rPr>
              <a:t>Database Dependency</a:t>
            </a: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1D0A4E21-00BC-4451-94C9-943503852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0428839" y="6278283"/>
            <a:ext cx="142847" cy="9156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B7A39C-8A67-469C-AA95-486EC86E9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110521" y="6358421"/>
            <a:ext cx="1180526" cy="3630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UI Testing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DA04F4-C797-4939-AAED-0BCF1FFC5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8" y="877555"/>
            <a:ext cx="6920981" cy="5187918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Scenario</a:t>
            </a:r>
            <a:r>
              <a:rPr lang="en-US" dirty="0"/>
              <a:t>: My component is based on external service</a:t>
            </a:r>
          </a:p>
          <a:p>
            <a:pPr lvl="1"/>
            <a:r>
              <a:rPr lang="en-US" b="1" dirty="0"/>
              <a:t>Test Case: </a:t>
            </a:r>
            <a:r>
              <a:rPr lang="en-US" dirty="0"/>
              <a:t>I want to test my component by mocking the service inside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b="1" dirty="0"/>
              <a:t>Setup Service</a:t>
            </a:r>
          </a:p>
          <a:p>
            <a:pPr lvl="2"/>
            <a:r>
              <a:rPr lang="en-US" dirty="0"/>
              <a:t>Install express for Node based web  API</a:t>
            </a:r>
          </a:p>
          <a:p>
            <a:pPr lvl="2"/>
            <a:r>
              <a:rPr lang="en-US" dirty="0"/>
              <a:t>Install </a:t>
            </a:r>
            <a:r>
              <a:rPr lang="en-US" dirty="0" err="1"/>
              <a:t>Axios</a:t>
            </a:r>
            <a:r>
              <a:rPr lang="en-US" dirty="0"/>
              <a:t> for </a:t>
            </a:r>
            <a:r>
              <a:rPr lang="en-US" dirty="0" err="1"/>
              <a:t>api</a:t>
            </a:r>
            <a:r>
              <a:rPr lang="en-US" dirty="0"/>
              <a:t> access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Jest Mock</a:t>
            </a:r>
          </a:p>
          <a:p>
            <a:pPr lvl="2"/>
            <a:r>
              <a:rPr lang="en-US" dirty="0" err="1"/>
              <a:t>jest.mock</a:t>
            </a:r>
            <a:r>
              <a:rPr lang="en-US" dirty="0"/>
              <a:t>(&lt;module-name&gt;), gives complete control over all functions from that module</a:t>
            </a:r>
          </a:p>
          <a:p>
            <a:pPr lvl="3"/>
            <a:r>
              <a:rPr lang="en-US" sz="1600" dirty="0"/>
              <a:t>Example, </a:t>
            </a:r>
            <a:r>
              <a:rPr lang="en-US" sz="1600" dirty="0" err="1"/>
              <a:t>jest.mock</a:t>
            </a:r>
            <a:r>
              <a:rPr lang="en-US" sz="1600" dirty="0"/>
              <a:t>('</a:t>
            </a:r>
            <a:r>
              <a:rPr lang="en-US" sz="1600" dirty="0" err="1"/>
              <a:t>axios</a:t>
            </a:r>
            <a:r>
              <a:rPr lang="en-US" sz="1600" dirty="0"/>
              <a:t>'), Jest replaces every function in the </a:t>
            </a:r>
            <a:r>
              <a:rPr lang="en-US" sz="1600" dirty="0" err="1"/>
              <a:t>axios</a:t>
            </a:r>
            <a:r>
              <a:rPr lang="en-US" sz="1600" dirty="0"/>
              <a:t> module with empty "mock" functions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Note:  </a:t>
            </a:r>
          </a:p>
          <a:p>
            <a:pPr lvl="3"/>
            <a:r>
              <a:rPr lang="en-US" sz="1600" i="1" dirty="0"/>
              <a:t>Make sur ethe port is different than </a:t>
            </a:r>
            <a:r>
              <a:rPr lang="en-US" sz="1600" i="1" dirty="0" err="1"/>
              <a:t>vue</a:t>
            </a:r>
            <a:r>
              <a:rPr lang="en-US" sz="1600" i="1" dirty="0"/>
              <a:t> app (8080) otherwise you will not be able to run both same the time. And 8081 thrown permission error so used 8088</a:t>
            </a:r>
            <a:endParaRPr lang="en-US" sz="1600" dirty="0"/>
          </a:p>
          <a:p>
            <a:pPr lvl="3"/>
            <a:r>
              <a:rPr lang="en-US" sz="1600" dirty="0"/>
              <a:t>var server = </a:t>
            </a:r>
            <a:r>
              <a:rPr lang="en-US" sz="1600" dirty="0" err="1"/>
              <a:t>app.</a:t>
            </a:r>
            <a:r>
              <a:rPr lang="en-US" sz="1600" b="1" dirty="0" err="1"/>
              <a:t>listen</a:t>
            </a:r>
            <a:r>
              <a:rPr lang="en-US" sz="1600" dirty="0"/>
              <a:t>(8088, "127.0.0.1", function () {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F255F9-1F01-4BCB-8CE2-22A4889BECA7}"/>
              </a:ext>
            </a:extLst>
          </p:cNvPr>
          <p:cNvSpPr/>
          <p:nvPr/>
        </p:nvSpPr>
        <p:spPr>
          <a:xfrm>
            <a:off x="27923" y="5830439"/>
            <a:ext cx="12192000" cy="470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200" dirty="0"/>
              <a:t>Node is runtime environment to create all kinds of server-side tools and applications in JavaScript. Express is the most popular Node web framework and is the underlying library for several other popular Node web frameworks.</a:t>
            </a:r>
            <a:endParaRPr lang="en-US" sz="1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B5F17BF-3511-4F96-9BDE-AB418782D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9350"/>
            <a:ext cx="46488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"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1DEBB5-7FCB-496B-B913-CA69E357C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3490" y="877555"/>
            <a:ext cx="2286000" cy="11620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F1E429F-5954-4D0C-B517-8DE57AFA1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691" y="2330747"/>
            <a:ext cx="4807957" cy="314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8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Woman with an AR headset">
            <a:extLst>
              <a:ext uri="{FF2B5EF4-FFF2-40B4-BE49-F238E27FC236}">
                <a16:creationId xmlns:a16="http://schemas.microsoft.com/office/drawing/2014/main" id="{2052C005-14A2-483C-8C1A-A3D21FF82E05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6305550" cy="672785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DDC5365-EA36-45A8-8DBD-A6D8461EB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50B89-C4D5-43CB-81F0-EFF4588D7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It will a best practice to introduce unit test first for your feature and then write actual code for it. This way you have eaten the frog first before your desert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“If you are integrating unit testing into your legacy code” , There are three candidates for code that should get unit tests.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First, code you are modifying.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Second, code that has lots of bugs or customers complain about most.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Third, areas of code that you are afraid to modify because it’s fragile and breaks every time you change it.</a:t>
            </a:r>
            <a:endParaRPr lang="en-US" noProof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8C9971-C7D2-435E-9037-EB3D7CCAF1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4627DB-2C83-4D9C-A498-D5BCC9A2B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252710" y="6271566"/>
            <a:ext cx="1101090" cy="44990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C2887229-F913-4F63-8EC5-03C72B908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0660408" y="6126081"/>
            <a:ext cx="142847" cy="9156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74B3AA-E28F-4EF5-B518-F14265C8C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582" y="6532980"/>
            <a:ext cx="2447918" cy="159473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/>
              <a:t>Intro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0117C0-CDE7-4491-BB4B-140C317F7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603704" y="6532981"/>
            <a:ext cx="2552123" cy="1594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/>
            <a:r>
              <a:rPr lang="en-US" sz="1200" dirty="0">
                <a:solidFill>
                  <a:schemeClr val="bg1"/>
                </a:solidFill>
              </a:rPr>
              <a:t>Setup &amp; Validate your Unit</a:t>
            </a:r>
            <a:endParaRPr lang="en-US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1D13CB-D623-43A9-A10A-283C43F31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60032" y="6532980"/>
            <a:ext cx="1713922" cy="15947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/>
            <a:r>
              <a:rPr lang="en-US" sz="1200" dirty="0">
                <a:solidFill>
                  <a:schemeClr val="bg1"/>
                </a:solidFill>
              </a:rPr>
              <a:t>Service Dependency</a:t>
            </a:r>
            <a:endParaRPr lang="en-US" sz="1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A4F544-3F6B-4C93-AC0D-B4AAA556F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25244" y="6526900"/>
            <a:ext cx="1713922" cy="16555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sz="1200" dirty="0">
                <a:solidFill>
                  <a:schemeClr val="bg1"/>
                </a:solidFill>
              </a:rPr>
              <a:t>Database Dependency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CD0D25-4894-4D7A-9E52-50C449F85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16793" y="6421491"/>
            <a:ext cx="1180526" cy="2709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UI Testing</a:t>
            </a:r>
          </a:p>
        </p:txBody>
      </p:sp>
    </p:spTree>
    <p:extLst>
      <p:ext uri="{BB962C8B-B14F-4D97-AF65-F5344CB8AC3E}">
        <p14:creationId xmlns:p14="http://schemas.microsoft.com/office/powerpoint/2010/main" val="380384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0C5037-DA4A-44E2-A9FB-84B149876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to End Testing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97C2DB-90F2-4971-AC44-7CDDF5A3B5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38114" y="4553238"/>
            <a:ext cx="4353886" cy="6840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6F5C050-EB87-421A-8A5C-E6CB301026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29D5FD-3159-4336-BA6C-23B2E405B1E0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822E09-C1A3-4A08-B5EA-695115B227E3}"/>
              </a:ext>
            </a:extLst>
          </p:cNvPr>
          <p:cNvSpPr/>
          <p:nvPr/>
        </p:nvSpPr>
        <p:spPr>
          <a:xfrm>
            <a:off x="7725103" y="4433573"/>
            <a:ext cx="425669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Software testing method that validates entire software from starting to the end along with its integration with external interfaces.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E314FF-C7F3-43A0-8378-815B76515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7" y="2777009"/>
            <a:ext cx="7454963" cy="394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86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F2997D-1AD7-4279-87A7-6D6DE32EB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latin typeface="+mj-lt"/>
                <a:ea typeface="+mj-ea"/>
                <a:cs typeface="+mj-cs"/>
              </a:rPr>
              <a:t>E2E 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07F627-4E95-40BF-956E-9C188C4A4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188" y="1310259"/>
            <a:ext cx="6172200" cy="4227956"/>
          </a:xfrm>
          <a:prstGeom prst="rect">
            <a:avLst/>
          </a:prstGeom>
          <a:noFill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791A5F1-7B92-4507-B911-0F659CC65EE4}"/>
              </a:ext>
            </a:extLst>
          </p:cNvPr>
          <p:cNvSpPr/>
          <p:nvPr/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</a:pPr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End-to-end testing is a technique that tests the entire software product from beginning to end to ensure the application flow behaves as expected. 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</a:pPr>
            <a:endParaRPr lang="en-US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</a:pPr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It defines the product’s system dependencies and ensures all integrated pieces work together as expected.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0F2C6B-507B-42C9-848C-C7AE78713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PAGE </a:t>
            </a:r>
            <a:fld id="{4A9B5881-4007-4345-955A-79C2656F0C49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75BD41-35DB-47F1-8C61-ED48D921D12A}"/>
              </a:ext>
            </a:extLst>
          </p:cNvPr>
          <p:cNvSpPr/>
          <p:nvPr/>
        </p:nvSpPr>
        <p:spPr>
          <a:xfrm>
            <a:off x="0" y="6251407"/>
            <a:ext cx="12192000" cy="470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End-to-End testing is also called Chain Testing</a:t>
            </a:r>
          </a:p>
        </p:txBody>
      </p:sp>
    </p:spTree>
    <p:extLst>
      <p:ext uri="{BB962C8B-B14F-4D97-AF65-F5344CB8AC3E}">
        <p14:creationId xmlns:p14="http://schemas.microsoft.com/office/powerpoint/2010/main" val="2565444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9600F-A17E-4354-A7AB-0CC2A43A9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8" y="53723"/>
            <a:ext cx="12145511" cy="772107"/>
          </a:xfrm>
        </p:spPr>
        <p:txBody>
          <a:bodyPr/>
          <a:lstStyle/>
          <a:p>
            <a:r>
              <a:rPr lang="en-US" sz="3600" dirty="0"/>
              <a:t>Cypress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C2DB72-01A8-424A-8CEF-8BD2418A8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10" y="6562002"/>
            <a:ext cx="2447918" cy="159473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/>
              <a:t>Intro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AAAEAA-CCF6-4E36-A4A3-5AF49D009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97432" y="6562003"/>
            <a:ext cx="2552123" cy="1594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/>
            <a:r>
              <a:rPr lang="en-US" sz="1200" dirty="0">
                <a:solidFill>
                  <a:schemeClr val="bg1"/>
                </a:solidFill>
              </a:rPr>
              <a:t>Setup &amp; Validate your Unit</a:t>
            </a:r>
            <a:endParaRPr lang="en-US" sz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3864-26FA-4AB1-9F0A-4F57D870E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53760" y="6562002"/>
            <a:ext cx="1713922" cy="15947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/>
            <a:r>
              <a:rPr lang="en-US" sz="1200" dirty="0">
                <a:solidFill>
                  <a:schemeClr val="bg1"/>
                </a:solidFill>
              </a:rPr>
              <a:t>Service Dependency</a:t>
            </a:r>
            <a:endParaRPr lang="en-US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949406-858F-4224-BC48-19746389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18972" y="6555922"/>
            <a:ext cx="1713922" cy="16555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sz="1200" dirty="0">
                <a:solidFill>
                  <a:schemeClr val="bg1"/>
                </a:solidFill>
              </a:rPr>
              <a:t>Database Dependency</a:t>
            </a: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1D0A4E21-00BC-4451-94C9-943503852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79334" y="6170002"/>
            <a:ext cx="142847" cy="9156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B7A39C-8A67-469C-AA95-486EC86E9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40044" y="6471988"/>
            <a:ext cx="1180526" cy="2489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sz="1100" b="1" dirty="0">
                <a:solidFill>
                  <a:schemeClr val="bg1"/>
                </a:solidFill>
              </a:rPr>
              <a:t>UI Testing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DA04F4-C797-4939-AAED-0BCF1FFC5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8" y="877555"/>
            <a:ext cx="6920981" cy="5187918"/>
          </a:xfrm>
        </p:spPr>
        <p:txBody>
          <a:bodyPr>
            <a:normAutofit/>
          </a:bodyPr>
          <a:lstStyle/>
          <a:p>
            <a:pPr lvl="2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F255F9-1F01-4BCB-8CE2-22A4889BECA7}"/>
              </a:ext>
            </a:extLst>
          </p:cNvPr>
          <p:cNvSpPr/>
          <p:nvPr/>
        </p:nvSpPr>
        <p:spPr>
          <a:xfrm>
            <a:off x="-14262" y="5636183"/>
            <a:ext cx="12192000" cy="470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Cypress can test anything that runs in a browser.</a:t>
            </a:r>
            <a:endParaRPr lang="en-US" sz="2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B5F17BF-3511-4F96-9BDE-AB418782D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9350"/>
            <a:ext cx="46488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"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FD60DB-3E43-4822-991B-BAF13F8BA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8" y="887487"/>
            <a:ext cx="6826742" cy="334231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D0C00FF-2F20-436C-AFF7-5A282867EB96}"/>
              </a:ext>
            </a:extLst>
          </p:cNvPr>
          <p:cNvSpPr/>
          <p:nvPr/>
        </p:nvSpPr>
        <p:spPr>
          <a:xfrm>
            <a:off x="7027919" y="1222515"/>
            <a:ext cx="3961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/>
              </a:rPr>
              <a:t>Takes snapshots as your tests run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026A68-D5EB-4377-A6D8-2E007F09A565}"/>
              </a:ext>
            </a:extLst>
          </p:cNvPr>
          <p:cNvSpPr/>
          <p:nvPr/>
        </p:nvSpPr>
        <p:spPr>
          <a:xfrm>
            <a:off x="7130934" y="190926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/>
              </a:rPr>
              <a:t>Automatically reloads whenever </a:t>
            </a:r>
          </a:p>
          <a:p>
            <a:r>
              <a:rPr lang="en-US" dirty="0">
                <a:solidFill>
                  <a:schemeClr val="bg1"/>
                </a:solidFill>
                <a:latin typeface="Roboto"/>
              </a:rPr>
              <a:t>Test case is modified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7D2E33-7704-4115-A08A-3E89D1E5D7BB}"/>
              </a:ext>
            </a:extLst>
          </p:cNvPr>
          <p:cNvSpPr/>
          <p:nvPr/>
        </p:nvSpPr>
        <p:spPr>
          <a:xfrm>
            <a:off x="7130934" y="2954234"/>
            <a:ext cx="40382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/>
              </a:rPr>
              <a:t>No need to add waits or sleeps for </a:t>
            </a:r>
          </a:p>
          <a:p>
            <a:r>
              <a:rPr lang="en-US" dirty="0">
                <a:solidFill>
                  <a:schemeClr val="bg1"/>
                </a:solidFill>
                <a:latin typeface="Roboto"/>
              </a:rPr>
              <a:t>commands and assertions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8C2C1D-A5CC-493A-A452-CEBC5FE9B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983338" y="6278283"/>
            <a:ext cx="1180526" cy="4379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sz="1400" b="1" dirty="0">
                <a:solidFill>
                  <a:schemeClr val="bg1"/>
                </a:solidFill>
              </a:rPr>
              <a:t>E2E Testing</a:t>
            </a:r>
          </a:p>
        </p:txBody>
      </p:sp>
    </p:spTree>
    <p:extLst>
      <p:ext uri="{BB962C8B-B14F-4D97-AF65-F5344CB8AC3E}">
        <p14:creationId xmlns:p14="http://schemas.microsoft.com/office/powerpoint/2010/main" val="431700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3141E-9891-40C2-9D2C-6978058D4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6" y="0"/>
            <a:ext cx="12180313" cy="833663"/>
          </a:xfrm>
        </p:spPr>
        <p:txBody>
          <a:bodyPr/>
          <a:lstStyle/>
          <a:p>
            <a:r>
              <a:rPr lang="en-US" dirty="0"/>
              <a:t>Cypress : Install and Run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77804-5816-41A0-8CF9-D7781D69D9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</a:t>
            </a:r>
            <a:fld id="{4A9B5881-4007-4345-955A-79C2656F0C49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CBF316-1C46-4696-AFB2-68FADA49F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8" y="838660"/>
            <a:ext cx="3621779" cy="26403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3C9327-CD24-438E-90A4-62913FB79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5817" y="2516965"/>
            <a:ext cx="5295900" cy="962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DEC895-2B5E-4905-B18B-DAB76AAD3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302" y="3745369"/>
            <a:ext cx="11607395" cy="252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26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C35A1-3064-4C1B-9D46-4B0292099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3663"/>
          </a:xfrm>
        </p:spPr>
        <p:txBody>
          <a:bodyPr/>
          <a:lstStyle/>
          <a:p>
            <a:r>
              <a:rPr lang="en-US" dirty="0"/>
              <a:t>Login &amp; Register – Testing with Cypress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563E7-7ECC-44DD-B9DC-5E0B78A695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</a:t>
            </a:r>
            <a:fld id="{4A9B5881-4007-4345-955A-79C2656F0C49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6BBD69-5ABF-4817-B348-1ADF2EFF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7" y="2799602"/>
            <a:ext cx="2348864" cy="2362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1654D1-27A4-488C-8C48-C31744DBB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6" y="833663"/>
            <a:ext cx="2348864" cy="1762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F5C7AD-EA1E-4909-9241-21095ED8C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6016" y="3483756"/>
            <a:ext cx="9757407" cy="32377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007CFB-C81A-4B57-BE39-A188966E7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6016" y="833662"/>
            <a:ext cx="4209937" cy="2650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462E3B-88DD-45F1-90C6-DB61009225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4528" y="833663"/>
            <a:ext cx="5518895" cy="265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06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58AE6-56F6-44E8-8BBF-23277B177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863B31-6429-468C-9624-0D0BBDBAC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May be helpful:</a:t>
            </a:r>
          </a:p>
          <a:p>
            <a:r>
              <a:rPr lang="en-US" dirty="0">
                <a:hlinkClick r:id="rId2" tooltip="NCrunch"/>
              </a:rPr>
              <a:t>http://www.ncrunch.net</a:t>
            </a:r>
            <a:endParaRPr lang="en-US" dirty="0"/>
          </a:p>
          <a:p>
            <a:r>
              <a:rPr lang="fr-FR" sz="1800" dirty="0">
                <a:hlinkClick r:id="rId3"/>
              </a:rPr>
              <a:t>Guides | Vue Test </a:t>
            </a:r>
            <a:r>
              <a:rPr lang="fr-FR" sz="1800" dirty="0" err="1">
                <a:hlinkClick r:id="rId3"/>
              </a:rPr>
              <a:t>Utils</a:t>
            </a:r>
            <a:r>
              <a:rPr lang="fr-FR" sz="1800" dirty="0">
                <a:hlinkClick r:id="rId3"/>
              </a:rPr>
              <a:t> (vuejs.org)</a:t>
            </a:r>
            <a:endParaRPr lang="fr-FR" sz="1800" dirty="0"/>
          </a:p>
          <a:p>
            <a:r>
              <a:rPr lang="en-US" sz="1800" dirty="0">
                <a:hlinkClick r:id="rId4"/>
              </a:rPr>
              <a:t>Express/Node introduction - Learn web development | MDN (mozilla.org)</a:t>
            </a:r>
            <a:endParaRPr lang="en-US" sz="1800" dirty="0"/>
          </a:p>
          <a:p>
            <a:r>
              <a:rPr lang="en-US" sz="1800" dirty="0">
                <a:hlinkClick r:id="rId5"/>
              </a:rPr>
              <a:t>jest-mock-</a:t>
            </a:r>
            <a:r>
              <a:rPr lang="en-US" sz="1800" dirty="0" err="1">
                <a:hlinkClick r:id="rId5"/>
              </a:rPr>
              <a:t>axios</a:t>
            </a:r>
            <a:r>
              <a:rPr lang="en-US" sz="1800" dirty="0">
                <a:hlinkClick r:id="rId5"/>
              </a:rPr>
              <a:t> - </a:t>
            </a:r>
            <a:r>
              <a:rPr lang="en-US" sz="1800" dirty="0" err="1">
                <a:hlinkClick r:id="rId5"/>
              </a:rPr>
              <a:t>npm</a:t>
            </a:r>
            <a:r>
              <a:rPr lang="en-US" sz="1800" dirty="0">
                <a:hlinkClick r:id="rId5"/>
              </a:rPr>
              <a:t> (npmjs.com)</a:t>
            </a:r>
            <a:endParaRPr lang="en-US" sz="1800" dirty="0"/>
          </a:p>
          <a:p>
            <a:r>
              <a:rPr lang="en-US" sz="1800" dirty="0">
                <a:hlinkClick r:id="rId6"/>
              </a:rPr>
              <a:t>JavaScript End to End Testing Framework | cypress.io</a:t>
            </a:r>
            <a:endParaRPr lang="en-US" sz="1800" dirty="0"/>
          </a:p>
          <a:p>
            <a:r>
              <a:rPr lang="en-US" sz="1800" dirty="0">
                <a:hlinkClick r:id="rId7"/>
              </a:rPr>
              <a:t>Define variables - Azure Pipelines | Microsoft Docs</a:t>
            </a:r>
            <a:endParaRPr lang="en-US" sz="1800" dirty="0"/>
          </a:p>
          <a:p>
            <a:r>
              <a:rPr lang="en-US" sz="1800" dirty="0">
                <a:hlinkClick r:id="rId8"/>
              </a:rPr>
              <a:t>Build, test, and deploy .NET Core apps - Azure Pipelines | Microsoft Docs</a:t>
            </a:r>
            <a:endParaRPr lang="en-US" sz="1800" dirty="0"/>
          </a:p>
          <a:p>
            <a:endParaRPr lang="fr-FR" sz="1800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AEC0301-E9AA-4478-9E23-C372DBDCE6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3D1241-4F6B-4523-A0D3-68E3CDBC0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557848"/>
            <a:ext cx="2552123" cy="163627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/>
              <a:t>First Skill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BF8379-6FA4-47C8-A343-950346DD4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97432" y="6557846"/>
            <a:ext cx="2552123" cy="163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/>
              <a:t>Second Skill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0DE557-B4FF-44B4-B945-B5B41DBDA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49555" y="6557845"/>
            <a:ext cx="2552123" cy="1636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/>
              <a:t>Third Skill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801CDE-088C-4A56-83CA-BF9F27106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801677" y="6361475"/>
            <a:ext cx="2552123" cy="360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792980D7-ED01-4955-83DB-59BA18C94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0006315" y="6271566"/>
            <a:ext cx="142847" cy="9156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29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61F8D-A184-43B1-ADB3-DE02EC4D2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475EA-6F2C-4DA2-B880-F152F40F0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 test execution with code change</a:t>
            </a:r>
          </a:p>
          <a:p>
            <a:r>
              <a:rPr lang="en-US" dirty="0"/>
              <a:t>Auto execution integration with CI/CD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441E3-D999-4C03-BC9A-0B9F40A4A9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</a:t>
            </a:r>
            <a:fld id="{4A9B5881-4007-4345-955A-79C2656F0C4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05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58AE6-56F6-44E8-8BBF-23277B1773E4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</a:gradFill>
        </p:spPr>
        <p:txBody>
          <a:bodyPr/>
          <a:lstStyle/>
          <a:p>
            <a:pPr algn="r"/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Outline</a:t>
            </a:r>
          </a:p>
        </p:txBody>
      </p:sp>
      <p:graphicFrame>
        <p:nvGraphicFramePr>
          <p:cNvPr id="10" name="Content Placeholder 2" descr="List Content Placeholder">
            <a:extLst>
              <a:ext uri="{FF2B5EF4-FFF2-40B4-BE49-F238E27FC236}">
                <a16:creationId xmlns:a16="http://schemas.microsoft.com/office/drawing/2014/main" id="{4DBF5C5D-E8C1-4EFB-87B6-B4245AB407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385117"/>
              </p:ext>
            </p:extLst>
          </p:nvPr>
        </p:nvGraphicFramePr>
        <p:xfrm>
          <a:off x="4562476" y="365125"/>
          <a:ext cx="6791323" cy="5984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AEC0301-E9AA-4478-9E23-C372DBDCE6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33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58AE6-56F6-44E8-8BBF-23277B177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2390" y="0"/>
            <a:ext cx="4499610" cy="6721473"/>
          </a:xfrm>
        </p:spPr>
        <p:txBody>
          <a:bodyPr>
            <a:normAutofit/>
          </a:bodyPr>
          <a:lstStyle/>
          <a:p>
            <a:r>
              <a:rPr lang="en-US" sz="2800" dirty="0"/>
              <a:t>Verification &amp; Validation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AEC0301-E9AA-4478-9E23-C372DBDCE6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9D20E2-9B39-4A32-A4B7-4CC0A1B8F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60" y="548640"/>
            <a:ext cx="7547330" cy="5955030"/>
          </a:xfrm>
        </p:spPr>
        <p:txBody>
          <a:bodyPr>
            <a:noAutofit/>
          </a:bodyPr>
          <a:lstStyle/>
          <a:p>
            <a:pPr marL="285750" lvl="0" indent="-285750" defTabSz="1244600">
              <a:spcBef>
                <a:spcPct val="0"/>
              </a:spcBef>
              <a:spcAft>
                <a:spcPct val="15000"/>
              </a:spcAft>
              <a:buClr>
                <a:srgbClr val="17B2D1"/>
              </a:buClr>
            </a:pPr>
            <a:r>
              <a:rPr lang="en-ZA" sz="1600" b="1" dirty="0">
                <a:solidFill>
                  <a:srgbClr val="FFFFFF"/>
                </a:solidFill>
              </a:rPr>
              <a:t>Why?</a:t>
            </a:r>
          </a:p>
          <a:p>
            <a:pPr marL="742950" lvl="1" indent="-285750" defTabSz="1244600">
              <a:spcBef>
                <a:spcPct val="0"/>
              </a:spcBef>
              <a:spcAft>
                <a:spcPct val="15000"/>
              </a:spcAft>
              <a:buClr>
                <a:srgbClr val="17B2D1"/>
              </a:buClr>
            </a:pPr>
            <a:r>
              <a:rPr lang="en-ZA" sz="1600" b="1" dirty="0">
                <a:solidFill>
                  <a:srgbClr val="FFFFFF"/>
                </a:solidFill>
              </a:rPr>
              <a:t>Verification</a:t>
            </a:r>
            <a:r>
              <a:rPr lang="en-ZA" sz="1600" dirty="0">
                <a:solidFill>
                  <a:srgbClr val="FFFFFF"/>
                </a:solidFill>
              </a:rPr>
              <a:t> : If we are building the product </a:t>
            </a:r>
            <a:r>
              <a:rPr lang="en-ZA" sz="1600" i="1" dirty="0">
                <a:solidFill>
                  <a:srgbClr val="FFFFFF"/>
                </a:solidFill>
              </a:rPr>
              <a:t>right way</a:t>
            </a:r>
            <a:endParaRPr lang="en-US" sz="1600" i="1" dirty="0">
              <a:solidFill>
                <a:srgbClr val="FFFFFF"/>
              </a:solidFill>
            </a:endParaRPr>
          </a:p>
          <a:p>
            <a:pPr marL="742950" lvl="1" indent="-285750" defTabSz="1244600">
              <a:spcBef>
                <a:spcPct val="0"/>
              </a:spcBef>
              <a:spcAft>
                <a:spcPct val="15000"/>
              </a:spcAft>
              <a:buClr>
                <a:srgbClr val="17B2D1"/>
              </a:buClr>
            </a:pPr>
            <a:r>
              <a:rPr lang="en-US" sz="1600" b="1" dirty="0">
                <a:solidFill>
                  <a:srgbClr val="FFFFFF"/>
                </a:solidFill>
              </a:rPr>
              <a:t>Validation</a:t>
            </a:r>
            <a:r>
              <a:rPr lang="en-US" sz="1600" dirty="0">
                <a:solidFill>
                  <a:srgbClr val="FFFFFF"/>
                </a:solidFill>
              </a:rPr>
              <a:t> : If </a:t>
            </a:r>
            <a:r>
              <a:rPr lang="en-US" sz="1600" i="1" dirty="0">
                <a:solidFill>
                  <a:srgbClr val="FFFFFF"/>
                </a:solidFill>
              </a:rPr>
              <a:t>right</a:t>
            </a:r>
            <a:r>
              <a:rPr lang="en-US" sz="1600" dirty="0">
                <a:solidFill>
                  <a:srgbClr val="FFFFFF"/>
                </a:solidFill>
              </a:rPr>
              <a:t> product is built</a:t>
            </a:r>
          </a:p>
          <a:p>
            <a:pPr marL="285750" lvl="0" indent="-285750" defTabSz="1244600">
              <a:spcBef>
                <a:spcPct val="0"/>
              </a:spcBef>
              <a:spcAft>
                <a:spcPct val="15000"/>
              </a:spcAft>
              <a:buClr>
                <a:srgbClr val="17B2D1"/>
              </a:buClr>
            </a:pPr>
            <a:endParaRPr lang="en-US" sz="1600" dirty="0">
              <a:solidFill>
                <a:srgbClr val="FFFFFF"/>
              </a:solidFill>
            </a:endParaRPr>
          </a:p>
          <a:p>
            <a:pPr marL="285750" lvl="0" indent="-285750" defTabSz="1244600">
              <a:spcBef>
                <a:spcPct val="0"/>
              </a:spcBef>
              <a:spcAft>
                <a:spcPct val="15000"/>
              </a:spcAft>
              <a:buClr>
                <a:srgbClr val="17B2D1"/>
              </a:buClr>
            </a:pPr>
            <a:r>
              <a:rPr lang="en-US" sz="1600" b="1" dirty="0">
                <a:solidFill>
                  <a:srgbClr val="FFFFFF"/>
                </a:solidFill>
              </a:rPr>
              <a:t>How?</a:t>
            </a:r>
          </a:p>
          <a:p>
            <a:pPr marL="742950" lvl="1" indent="-285750" defTabSz="1244600">
              <a:spcBef>
                <a:spcPct val="0"/>
              </a:spcBef>
              <a:spcAft>
                <a:spcPct val="15000"/>
              </a:spcAft>
              <a:buClr>
                <a:srgbClr val="17B2D1"/>
              </a:buClr>
            </a:pPr>
            <a:r>
              <a:rPr lang="en-US" sz="1600" b="1" dirty="0">
                <a:solidFill>
                  <a:srgbClr val="FFFFFF"/>
                </a:solidFill>
              </a:rPr>
              <a:t>Verification</a:t>
            </a:r>
            <a:r>
              <a:rPr lang="en-US" sz="1600" dirty="0">
                <a:solidFill>
                  <a:srgbClr val="FFFFFF"/>
                </a:solidFill>
              </a:rPr>
              <a:t> : Involves process like- walkthrough, inspection, reviews etc.</a:t>
            </a:r>
          </a:p>
          <a:p>
            <a:pPr marL="742950" lvl="1" indent="-285750" defTabSz="1244600">
              <a:spcBef>
                <a:spcPct val="0"/>
              </a:spcBef>
              <a:spcAft>
                <a:spcPct val="15000"/>
              </a:spcAft>
              <a:buClr>
                <a:srgbClr val="17B2D1"/>
              </a:buClr>
            </a:pPr>
            <a:r>
              <a:rPr lang="en-US" sz="1600" b="1" dirty="0">
                <a:solidFill>
                  <a:srgbClr val="FFFFFF"/>
                </a:solidFill>
              </a:rPr>
              <a:t>Validation</a:t>
            </a:r>
            <a:r>
              <a:rPr lang="en-US" sz="1600" dirty="0">
                <a:solidFill>
                  <a:srgbClr val="FFFFFF"/>
                </a:solidFill>
              </a:rPr>
              <a:t> : Uses methods like black box testing, white box testing and non-functional testing </a:t>
            </a:r>
            <a:r>
              <a:rPr lang="en-US" sz="1600" dirty="0" err="1">
                <a:solidFill>
                  <a:srgbClr val="FFFFFF"/>
                </a:solidFill>
              </a:rPr>
              <a:t>etc</a:t>
            </a:r>
            <a:endParaRPr lang="en-US" sz="1600" dirty="0">
              <a:solidFill>
                <a:srgbClr val="FFFFFF"/>
              </a:solidFill>
            </a:endParaRPr>
          </a:p>
          <a:p>
            <a:pPr marL="742950" lvl="1" indent="-285750" defTabSz="1244600">
              <a:spcBef>
                <a:spcPct val="0"/>
              </a:spcBef>
              <a:spcAft>
                <a:spcPct val="15000"/>
              </a:spcAft>
              <a:buClr>
                <a:srgbClr val="17B2D1"/>
              </a:buClr>
            </a:pPr>
            <a:endParaRPr lang="en-US" sz="1600" dirty="0">
              <a:solidFill>
                <a:srgbClr val="FFFFFF"/>
              </a:solidFill>
            </a:endParaRPr>
          </a:p>
          <a:p>
            <a:pPr marL="285750" lvl="0" indent="-285750" defTabSz="1244600">
              <a:spcBef>
                <a:spcPct val="0"/>
              </a:spcBef>
              <a:spcAft>
                <a:spcPct val="15000"/>
              </a:spcAft>
              <a:buClr>
                <a:srgbClr val="17B2D1"/>
              </a:buClr>
            </a:pPr>
            <a:r>
              <a:rPr lang="en-US" sz="1600" b="1" dirty="0">
                <a:solidFill>
                  <a:srgbClr val="FFFFFF"/>
                </a:solidFill>
              </a:rPr>
              <a:t>When?</a:t>
            </a:r>
          </a:p>
          <a:p>
            <a:pPr marL="742950" lvl="1" indent="-285750" defTabSz="1244600">
              <a:spcBef>
                <a:spcPct val="0"/>
              </a:spcBef>
              <a:spcAft>
                <a:spcPct val="15000"/>
              </a:spcAft>
              <a:buClr>
                <a:srgbClr val="17B2D1"/>
              </a:buClr>
            </a:pPr>
            <a:r>
              <a:rPr lang="en-US" sz="1600" b="1" dirty="0">
                <a:solidFill>
                  <a:srgbClr val="FFFFFF"/>
                </a:solidFill>
              </a:rPr>
              <a:t>Verification</a:t>
            </a:r>
            <a:r>
              <a:rPr lang="en-US" sz="1600" dirty="0">
                <a:solidFill>
                  <a:srgbClr val="FFFFFF"/>
                </a:solidFill>
              </a:rPr>
              <a:t>: Finds bugs in early stage of SDLC</a:t>
            </a:r>
          </a:p>
          <a:p>
            <a:pPr marL="742950" lvl="1" indent="-285750" defTabSz="1244600">
              <a:spcBef>
                <a:spcPct val="0"/>
              </a:spcBef>
              <a:spcAft>
                <a:spcPct val="15000"/>
              </a:spcAft>
              <a:buClr>
                <a:srgbClr val="17B2D1"/>
              </a:buClr>
            </a:pPr>
            <a:r>
              <a:rPr lang="en-US" sz="1600" b="1" dirty="0">
                <a:solidFill>
                  <a:srgbClr val="FFFFFF"/>
                </a:solidFill>
              </a:rPr>
              <a:t>Validation</a:t>
            </a:r>
            <a:r>
              <a:rPr lang="en-US" sz="1600" dirty="0">
                <a:solidFill>
                  <a:srgbClr val="FFFFFF"/>
                </a:solidFill>
              </a:rPr>
              <a:t>: Comes after Verification</a:t>
            </a:r>
          </a:p>
          <a:p>
            <a:pPr marL="457200" lvl="1" indent="0" defTabSz="1244600">
              <a:spcBef>
                <a:spcPct val="0"/>
              </a:spcBef>
              <a:spcAft>
                <a:spcPct val="15000"/>
              </a:spcAft>
              <a:buClr>
                <a:srgbClr val="17B2D1"/>
              </a:buClr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285750" lvl="0" indent="-285750" defTabSz="1244600">
              <a:spcBef>
                <a:spcPct val="0"/>
              </a:spcBef>
              <a:spcAft>
                <a:spcPct val="15000"/>
              </a:spcAft>
              <a:buClr>
                <a:srgbClr val="17B2D1"/>
              </a:buClr>
            </a:pPr>
            <a:r>
              <a:rPr lang="en-US" sz="1600" b="1" dirty="0">
                <a:solidFill>
                  <a:srgbClr val="FFFFFF"/>
                </a:solidFill>
              </a:rPr>
              <a:t>What for?</a:t>
            </a:r>
          </a:p>
          <a:p>
            <a:pPr marL="742950" lvl="1" indent="-285750" defTabSz="1244600">
              <a:spcBef>
                <a:spcPct val="0"/>
              </a:spcBef>
              <a:spcAft>
                <a:spcPct val="15000"/>
              </a:spcAft>
              <a:buClr>
                <a:srgbClr val="17B2D1"/>
              </a:buClr>
            </a:pPr>
            <a:r>
              <a:rPr lang="en-US" sz="1600" b="1" dirty="0">
                <a:solidFill>
                  <a:srgbClr val="FFFFFF"/>
                </a:solidFill>
              </a:rPr>
              <a:t>Verification</a:t>
            </a:r>
            <a:r>
              <a:rPr lang="en-US" sz="1600" dirty="0">
                <a:solidFill>
                  <a:srgbClr val="FFFFFF"/>
                </a:solidFill>
              </a:rPr>
              <a:t>: Targets software architecture, design, database etc.</a:t>
            </a:r>
          </a:p>
          <a:p>
            <a:pPr marL="742950" lvl="1" indent="-285750" defTabSz="1244600">
              <a:spcBef>
                <a:spcPct val="0"/>
              </a:spcBef>
              <a:spcAft>
                <a:spcPct val="15000"/>
              </a:spcAft>
              <a:buClr>
                <a:srgbClr val="17B2D1"/>
              </a:buClr>
            </a:pPr>
            <a:r>
              <a:rPr lang="en-US" sz="1600" b="1" dirty="0">
                <a:solidFill>
                  <a:srgbClr val="FFFFFF"/>
                </a:solidFill>
              </a:rPr>
              <a:t>Validation</a:t>
            </a:r>
            <a:r>
              <a:rPr lang="en-US" sz="1600" dirty="0">
                <a:solidFill>
                  <a:srgbClr val="FFFFFF"/>
                </a:solidFill>
              </a:rPr>
              <a:t>: Focus on the actual software product</a:t>
            </a:r>
          </a:p>
          <a:p>
            <a:pPr marL="285750" lvl="0" indent="-285750" defTabSz="1244600">
              <a:spcBef>
                <a:spcPct val="0"/>
              </a:spcBef>
              <a:spcAft>
                <a:spcPct val="15000"/>
              </a:spcAft>
              <a:buClr>
                <a:srgbClr val="17B2D1"/>
              </a:buClr>
            </a:pPr>
            <a:endParaRPr lang="en-US" sz="1600" dirty="0">
              <a:solidFill>
                <a:srgbClr val="FFFFFF"/>
              </a:solidFill>
            </a:endParaRPr>
          </a:p>
          <a:p>
            <a:pPr marL="285750" lvl="0" indent="-285750" defTabSz="1244600">
              <a:spcBef>
                <a:spcPct val="0"/>
              </a:spcBef>
              <a:spcAft>
                <a:spcPct val="15000"/>
              </a:spcAft>
              <a:buClr>
                <a:srgbClr val="17B2D1"/>
              </a:buClr>
            </a:pPr>
            <a:r>
              <a:rPr lang="en-US" sz="1600" b="1" dirty="0">
                <a:solidFill>
                  <a:srgbClr val="FFFFFF"/>
                </a:solidFill>
              </a:rPr>
              <a:t>Who?</a:t>
            </a:r>
          </a:p>
          <a:p>
            <a:pPr marL="742950" lvl="1" indent="-285750" defTabSz="1244600">
              <a:spcBef>
                <a:spcPct val="0"/>
              </a:spcBef>
              <a:spcAft>
                <a:spcPct val="15000"/>
              </a:spcAft>
              <a:buClr>
                <a:srgbClr val="17B2D1"/>
              </a:buClr>
            </a:pPr>
            <a:r>
              <a:rPr lang="en-US" sz="1600" b="1" dirty="0">
                <a:solidFill>
                  <a:srgbClr val="FFFFFF"/>
                </a:solidFill>
              </a:rPr>
              <a:t>Verification</a:t>
            </a:r>
            <a:r>
              <a:rPr lang="en-US" sz="1600" dirty="0">
                <a:solidFill>
                  <a:srgbClr val="FFFFFF"/>
                </a:solidFill>
              </a:rPr>
              <a:t>: QA team</a:t>
            </a:r>
          </a:p>
          <a:p>
            <a:pPr marL="742950" lvl="1" indent="-285750" defTabSz="1244600">
              <a:spcBef>
                <a:spcPct val="0"/>
              </a:spcBef>
              <a:spcAft>
                <a:spcPct val="15000"/>
              </a:spcAft>
              <a:buClr>
                <a:srgbClr val="17B2D1"/>
              </a:buClr>
            </a:pPr>
            <a:r>
              <a:rPr lang="en-US" sz="1600" b="1" dirty="0">
                <a:solidFill>
                  <a:srgbClr val="FFFFFF"/>
                </a:solidFill>
              </a:rPr>
              <a:t>Validation</a:t>
            </a:r>
            <a:r>
              <a:rPr lang="en-US" sz="1600" dirty="0">
                <a:solidFill>
                  <a:srgbClr val="FFFFFF"/>
                </a:solidFill>
              </a:rPr>
              <a:t>: Mainly Testing team with QA team</a:t>
            </a:r>
          </a:p>
          <a:p>
            <a:pPr marL="285750" lvl="0" indent="-285750" defTabSz="1244600">
              <a:spcBef>
                <a:spcPct val="0"/>
              </a:spcBef>
              <a:spcAft>
                <a:spcPct val="15000"/>
              </a:spcAft>
              <a:buClr>
                <a:srgbClr val="17B2D1"/>
              </a:buClr>
            </a:pPr>
            <a:endParaRPr lang="en-US" sz="1600" dirty="0">
              <a:solidFill>
                <a:srgbClr val="FFFFFF"/>
              </a:solidFill>
            </a:endParaRPr>
          </a:p>
          <a:p>
            <a:pPr marL="285750" lvl="0" indent="-285750" defTabSz="1244600">
              <a:spcBef>
                <a:spcPct val="0"/>
              </a:spcBef>
              <a:spcAft>
                <a:spcPct val="15000"/>
              </a:spcAft>
              <a:buClr>
                <a:srgbClr val="17B2D1"/>
              </a:buClr>
            </a:pPr>
            <a:r>
              <a:rPr lang="en-US" sz="1600" b="1" dirty="0">
                <a:solidFill>
                  <a:srgbClr val="FFFFFF"/>
                </a:solidFill>
              </a:rPr>
              <a:t>Example: Payment process</a:t>
            </a:r>
          </a:p>
          <a:p>
            <a:pPr marL="742950" lvl="1" indent="-285750" defTabSz="1244600">
              <a:spcBef>
                <a:spcPct val="0"/>
              </a:spcBef>
              <a:spcAft>
                <a:spcPct val="15000"/>
              </a:spcAft>
              <a:buClr>
                <a:srgbClr val="17B2D1"/>
              </a:buClr>
            </a:pPr>
            <a:r>
              <a:rPr lang="en-US" sz="1600" b="1" dirty="0">
                <a:solidFill>
                  <a:srgbClr val="FFFFFF"/>
                </a:solidFill>
              </a:rPr>
              <a:t>Verification</a:t>
            </a:r>
            <a:r>
              <a:rPr lang="en-US" sz="1600" dirty="0">
                <a:solidFill>
                  <a:srgbClr val="FFFFFF"/>
                </a:solidFill>
              </a:rPr>
              <a:t>: Static Process to verify requirements/specification are covered</a:t>
            </a:r>
          </a:p>
          <a:p>
            <a:pPr marL="742950" lvl="1" indent="-285750" defTabSz="1244600">
              <a:spcBef>
                <a:spcPct val="0"/>
              </a:spcBef>
              <a:spcAft>
                <a:spcPct val="15000"/>
              </a:spcAft>
              <a:buClr>
                <a:srgbClr val="17B2D1"/>
              </a:buClr>
            </a:pPr>
            <a:r>
              <a:rPr lang="en-US" sz="1600" b="1" dirty="0">
                <a:solidFill>
                  <a:srgbClr val="FFFFFF"/>
                </a:solidFill>
              </a:rPr>
              <a:t>Validation</a:t>
            </a:r>
            <a:r>
              <a:rPr lang="en-US" sz="1600" dirty="0">
                <a:solidFill>
                  <a:srgbClr val="FFFFFF"/>
                </a:solidFill>
              </a:rPr>
              <a:t>: Dynamic process, requires code execution to confirm it behaves accurately</a:t>
            </a:r>
          </a:p>
          <a:p>
            <a:endParaRPr lang="en-US" sz="16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B1E3D74-3B92-43EC-A2B0-B3266738AC52}"/>
              </a:ext>
            </a:extLst>
          </p:cNvPr>
          <p:cNvSpPr txBox="1">
            <a:spLocks/>
          </p:cNvSpPr>
          <p:nvPr/>
        </p:nvSpPr>
        <p:spPr>
          <a:xfrm>
            <a:off x="7692391" y="24382"/>
            <a:ext cx="4476648" cy="647272"/>
          </a:xfrm>
          <a:prstGeom prst="rect">
            <a:avLst/>
          </a:prstGeo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vert="horz" lIns="396000" tIns="45720" rIns="39600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5200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  <a:p>
            <a:r>
              <a:rPr lang="en-US" b="1" dirty="0"/>
              <a:t>V&amp;V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3F3FE0-312D-459D-992E-FCEC36A86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428" y="3696369"/>
            <a:ext cx="4499610" cy="26651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978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9600F-A17E-4354-A7AB-0CC2A43A9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0748"/>
            <a:ext cx="12174538" cy="833663"/>
          </a:xfrm>
        </p:spPr>
        <p:txBody>
          <a:bodyPr/>
          <a:lstStyle/>
          <a:p>
            <a:r>
              <a:rPr lang="en-US" dirty="0"/>
              <a:t>Types of Validation &amp; Unit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A4B49-27C8-46B6-8B11-AD7E8F615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5722" y="689996"/>
            <a:ext cx="7046278" cy="3688144"/>
          </a:xfrm>
        </p:spPr>
        <p:txBody>
          <a:bodyPr>
            <a:normAutofit/>
          </a:bodyPr>
          <a:lstStyle/>
          <a:p>
            <a:r>
              <a:rPr lang="en-US" sz="1600" dirty="0"/>
              <a:t>Way of validating smallest logically isolated piece of code in the system</a:t>
            </a:r>
          </a:p>
          <a:p>
            <a:r>
              <a:rPr lang="en-US" sz="1600" noProof="1"/>
              <a:t>Usually, IDEs are integrated with unit testing framework to support – creating , run, and report result of unit tests cases. Like MSTest framework for Visual studio</a:t>
            </a:r>
          </a:p>
          <a:p>
            <a:r>
              <a:rPr lang="en-US" sz="1600" noProof="1"/>
              <a:t>Otherwise, external testing framework can be integrated with your IDE like, Jbehave in Eclips for Java development or Nunit or Xunit for MS visual studio</a:t>
            </a:r>
          </a:p>
          <a:p>
            <a:r>
              <a:rPr lang="en-US" sz="1600" noProof="1"/>
              <a:t>Goal 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noProof="1"/>
              <a:t>Should cover Positive and Negative Test cases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noProof="1"/>
              <a:t>Make sure unit test is self executable and as independent as possible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noProof="1"/>
              <a:t>Unit testings are problematic for UI testing but good for business logic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4CE3A-8C88-45AA-A849-57E5A7AC22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C2DB72-01A8-424A-8CEF-8BD2418A8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2552123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/>
              <a:t>Intro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AAAEAA-CCF6-4E36-A4A3-5AF49D009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97432" y="6562004"/>
            <a:ext cx="2552123" cy="1594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/>
            <a:r>
              <a:rPr lang="en-US" sz="1200" dirty="0">
                <a:solidFill>
                  <a:schemeClr val="bg1"/>
                </a:solidFill>
              </a:rPr>
              <a:t>Setup &amp; Validate your Unit</a:t>
            </a:r>
            <a:endParaRPr lang="en-US" sz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3864-26FA-4AB1-9F0A-4F57D870E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49556" y="6562004"/>
            <a:ext cx="1713922" cy="1594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/>
            <a:r>
              <a:rPr lang="en-US" sz="1200" dirty="0">
                <a:solidFill>
                  <a:schemeClr val="bg1"/>
                </a:solidFill>
              </a:rPr>
              <a:t>Service Dependency</a:t>
            </a:r>
            <a:endParaRPr lang="en-US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949406-858F-4224-BC48-19746389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47294" y="6562004"/>
            <a:ext cx="1585599" cy="1594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sz="1200" dirty="0">
                <a:solidFill>
                  <a:schemeClr val="bg1"/>
                </a:solidFill>
              </a:rPr>
              <a:t>Database Dependency</a:t>
            </a: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1D0A4E21-00BC-4451-94C9-943503852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2349947" y="6271566"/>
            <a:ext cx="142847" cy="9156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552611-7E7C-4611-8297-D5B3207A2962}"/>
              </a:ext>
            </a:extLst>
          </p:cNvPr>
          <p:cNvSpPr/>
          <p:nvPr/>
        </p:nvSpPr>
        <p:spPr>
          <a:xfrm>
            <a:off x="1" y="5754848"/>
            <a:ext cx="12192000" cy="43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Interesting Fact: </a:t>
            </a:r>
            <a:r>
              <a:rPr lang="en-US" sz="1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xUnit</a:t>
            </a:r>
            <a:r>
              <a:rPr lang="en-US" sz="1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is created by the same creator of </a:t>
            </a:r>
            <a:r>
              <a:rPr lang="en-US" sz="1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nUnit</a:t>
            </a:r>
            <a:r>
              <a:rPr lang="en-US" sz="1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which is much more extensible than </a:t>
            </a:r>
            <a:r>
              <a:rPr lang="en-US" sz="1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MsTest</a:t>
            </a:r>
            <a:r>
              <a:rPr lang="en-US" sz="1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or </a:t>
            </a:r>
            <a:r>
              <a:rPr lang="en-US" sz="1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nUnit</a:t>
            </a:r>
            <a:r>
              <a:rPr lang="en-US" sz="1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B7A39C-8A67-469C-AA95-486EC86E9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202409" y="6562003"/>
            <a:ext cx="1180526" cy="1594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sz="1200" dirty="0">
                <a:solidFill>
                  <a:schemeClr val="bg1"/>
                </a:solidFill>
              </a:rPr>
              <a:t>UI &amp; API Service</a:t>
            </a:r>
          </a:p>
        </p:txBody>
      </p:sp>
      <p:pic>
        <p:nvPicPr>
          <p:cNvPr id="3074" name="Picture 2" descr="Non-functional Testing">
            <a:extLst>
              <a:ext uri="{FF2B5EF4-FFF2-40B4-BE49-F238E27FC236}">
                <a16:creationId xmlns:a16="http://schemas.microsoft.com/office/drawing/2014/main" id="{0CACF00C-CC10-433A-A3A2-D96074332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" y="702915"/>
            <a:ext cx="5188491" cy="378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A470C20-D8A0-4E8F-88E3-65FC78B586B2}"/>
              </a:ext>
            </a:extLst>
          </p:cNvPr>
          <p:cNvSpPr/>
          <p:nvPr/>
        </p:nvSpPr>
        <p:spPr>
          <a:xfrm>
            <a:off x="17462" y="4589430"/>
            <a:ext cx="11772900" cy="1195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</a:rPr>
              <a:t>Unit tests only test sets of data and its functionality—it will not catch errors in integration.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</a:rPr>
              <a:t>More lines of test code may need to be written to test one line of code—creating a potential time investment.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</a:rPr>
              <a:t>Unit testing may have a steep learning curve, for example, having to learn how to use specific automated software tools.</a:t>
            </a:r>
          </a:p>
        </p:txBody>
      </p:sp>
    </p:spTree>
    <p:extLst>
      <p:ext uri="{BB962C8B-B14F-4D97-AF65-F5344CB8AC3E}">
        <p14:creationId xmlns:p14="http://schemas.microsoft.com/office/powerpoint/2010/main" val="216983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9600F-A17E-4354-A7AB-0CC2A43A9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410"/>
            <a:ext cx="12192000" cy="766201"/>
          </a:xfrm>
        </p:spPr>
        <p:txBody>
          <a:bodyPr/>
          <a:lstStyle/>
          <a:p>
            <a:r>
              <a:rPr lang="en-US" sz="3500" b="1" dirty="0"/>
              <a:t>Unit Testing – In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A4B49-27C8-46B6-8B11-AD7E8F615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70819"/>
            <a:ext cx="5394960" cy="2853827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1400" b="1" noProof="1"/>
              <a:t>Scenario-1 : </a:t>
            </a:r>
          </a:p>
          <a:p>
            <a:pPr marL="457200" lvl="1" indent="0">
              <a:buNone/>
            </a:pPr>
            <a:r>
              <a:rPr lang="en-US" sz="1400" b="1" noProof="1"/>
              <a:t>Use Case:</a:t>
            </a:r>
            <a:r>
              <a:rPr lang="en-US" sz="1400" noProof="1"/>
              <a:t> I am getting some data from my data repository, and I would like to test if all data is returned from repository or not</a:t>
            </a:r>
          </a:p>
          <a:p>
            <a:pPr marL="457200" lvl="1" indent="0">
              <a:buNone/>
            </a:pPr>
            <a:endParaRPr lang="en-US" sz="1400" noProof="1"/>
          </a:p>
          <a:p>
            <a:pPr marL="457200" lvl="1" indent="0">
              <a:buNone/>
            </a:pPr>
            <a:r>
              <a:rPr lang="en-US" sz="1400" b="1" noProof="1"/>
              <a:t>Use Case:</a:t>
            </a:r>
            <a:r>
              <a:rPr lang="en-US" sz="1400" noProof="1"/>
              <a:t> I want to also test that provider search is service is returning correct data or not.</a:t>
            </a:r>
          </a:p>
          <a:p>
            <a:pPr marL="457200" lvl="1" indent="0">
              <a:buNone/>
            </a:pPr>
            <a:endParaRPr lang="en-US" sz="1400" noProof="1"/>
          </a:p>
          <a:p>
            <a:endParaRPr lang="en-US" sz="1600" noProof="1"/>
          </a:p>
          <a:p>
            <a:endParaRPr lang="en-US" sz="1600" noProof="1"/>
          </a:p>
          <a:p>
            <a:endParaRPr lang="en-US" sz="1600" noProof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4CE3A-8C88-45AA-A849-57E5A7AC22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C2DB72-01A8-424A-8CEF-8BD2418A8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562003"/>
            <a:ext cx="2552123" cy="159472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/>
              <a:t>Intro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AAAEAA-CCF6-4E36-A4A3-5AF49D009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97432" y="6361475"/>
            <a:ext cx="2552123" cy="360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/>
            <a:r>
              <a:rPr lang="en-US" sz="1200" b="1" dirty="0">
                <a:solidFill>
                  <a:schemeClr val="bg1"/>
                </a:solidFill>
              </a:rPr>
              <a:t>Setup &amp; Validate your Unit</a:t>
            </a:r>
            <a:endParaRPr lang="en-US" sz="12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3864-26FA-4AB1-9F0A-4F57D870E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49556" y="6562004"/>
            <a:ext cx="1713922" cy="1594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/>
            <a:r>
              <a:rPr lang="en-US" sz="1200" dirty="0">
                <a:solidFill>
                  <a:schemeClr val="bg1"/>
                </a:solidFill>
              </a:rPr>
              <a:t>Service Dependency</a:t>
            </a:r>
            <a:endParaRPr lang="en-US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949406-858F-4224-BC48-19746389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47294" y="6562004"/>
            <a:ext cx="1585599" cy="1594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sz="1200" dirty="0">
                <a:solidFill>
                  <a:schemeClr val="bg1"/>
                </a:solidFill>
              </a:rPr>
              <a:t>Database Dependency</a:t>
            </a: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1D0A4E21-00BC-4451-94C9-943503852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582159" y="6241399"/>
            <a:ext cx="142847" cy="9156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552611-7E7C-4611-8297-D5B3207A2962}"/>
              </a:ext>
            </a:extLst>
          </p:cNvPr>
          <p:cNvSpPr/>
          <p:nvPr/>
        </p:nvSpPr>
        <p:spPr>
          <a:xfrm>
            <a:off x="1" y="5918052"/>
            <a:ext cx="12192000" cy="3178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en-US" sz="1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Downside: The Unit testing so tied up with data repository that if repository is down or changed, unit test may impact.</a:t>
            </a:r>
          </a:p>
          <a:p>
            <a:pPr algn="ctr"/>
            <a:endParaRPr lang="en-US" sz="1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B7A39C-8A67-469C-AA95-486EC86E9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316709" y="6562003"/>
            <a:ext cx="1180526" cy="1594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sz="1200" dirty="0">
                <a:solidFill>
                  <a:schemeClr val="bg1"/>
                </a:solidFill>
              </a:rPr>
              <a:t>UI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82F34D-9A13-45B9-8CD4-F872C0AE0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235" y="674673"/>
            <a:ext cx="5942445" cy="37493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731FE1-68BA-4172-938F-3D703FF06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10" y="2514305"/>
            <a:ext cx="5186750" cy="16164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FD1A5A-949F-432D-84A7-ED97492FB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10" y="4251305"/>
            <a:ext cx="2388870" cy="160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3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9600F-A17E-4354-A7AB-0CC2A43A9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410"/>
            <a:ext cx="12192000" cy="766201"/>
          </a:xfrm>
        </p:spPr>
        <p:txBody>
          <a:bodyPr/>
          <a:lstStyle/>
          <a:p>
            <a:r>
              <a:rPr lang="en-US" sz="3500" b="1" dirty="0"/>
              <a:t>Unit Testing – Mocking your repository using DI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A4B49-27C8-46B6-8B11-AD7E8F615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817769"/>
            <a:ext cx="6249554" cy="488212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1400" b="1" noProof="1"/>
              <a:t>Scenario-2: </a:t>
            </a:r>
          </a:p>
          <a:p>
            <a:pPr marL="457200" lvl="1" indent="0">
              <a:buNone/>
            </a:pPr>
            <a:r>
              <a:rPr lang="en-US" sz="1400" b="1" noProof="1"/>
              <a:t>Use Case: </a:t>
            </a:r>
            <a:r>
              <a:rPr lang="en-US" sz="1400" noProof="1"/>
              <a:t>My Service is based on some data repository to get data and perform search operation. I would like to test my service module regardless of data repository.</a:t>
            </a:r>
          </a:p>
          <a:p>
            <a:pPr marL="457200" lvl="1" indent="0">
              <a:buNone/>
            </a:pPr>
            <a:r>
              <a:rPr lang="en-US" sz="1400" noProof="1"/>
              <a:t>I should be able to test my functionality regardless of Repository.</a:t>
            </a:r>
          </a:p>
          <a:p>
            <a:endParaRPr lang="en-US" sz="1600" noProof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4CE3A-8C88-45AA-A849-57E5A7AC22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C2DB72-01A8-424A-8CEF-8BD2418A8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562003"/>
            <a:ext cx="2552123" cy="159472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/>
              <a:t>Intro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AAAEAA-CCF6-4E36-A4A3-5AF49D009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97432" y="6361475"/>
            <a:ext cx="2552123" cy="360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/>
            <a:r>
              <a:rPr lang="en-US" sz="1200" b="1" dirty="0">
                <a:solidFill>
                  <a:schemeClr val="bg1"/>
                </a:solidFill>
              </a:rPr>
              <a:t>Setup &amp; Validate your Unit</a:t>
            </a:r>
            <a:endParaRPr lang="en-US" sz="12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3864-26FA-4AB1-9F0A-4F57D870E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49556" y="6562004"/>
            <a:ext cx="1713922" cy="1594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/>
            <a:r>
              <a:rPr lang="en-US" sz="1200" dirty="0">
                <a:solidFill>
                  <a:schemeClr val="bg1"/>
                </a:solidFill>
              </a:rPr>
              <a:t>Service Dependency</a:t>
            </a:r>
            <a:endParaRPr lang="en-US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949406-858F-4224-BC48-19746389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47294" y="6562004"/>
            <a:ext cx="1585599" cy="1594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sz="1200" dirty="0">
                <a:solidFill>
                  <a:schemeClr val="bg1"/>
                </a:solidFill>
              </a:rPr>
              <a:t>Database Dependency</a:t>
            </a: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1D0A4E21-00BC-4451-94C9-943503852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582159" y="6241399"/>
            <a:ext cx="142847" cy="9156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552611-7E7C-4611-8297-D5B3207A2962}"/>
              </a:ext>
            </a:extLst>
          </p:cNvPr>
          <p:cNvSpPr/>
          <p:nvPr/>
        </p:nvSpPr>
        <p:spPr>
          <a:xfrm>
            <a:off x="1" y="5569395"/>
            <a:ext cx="12192000" cy="689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90000"/>
              </a:lnSpc>
              <a:spcBef>
                <a:spcPts val="500"/>
              </a:spcBef>
            </a:pPr>
            <a:endParaRPr lang="en-US" sz="1400" dirty="0">
              <a:solidFill>
                <a:schemeClr val="bg1"/>
              </a:solidFill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sz="1400" dirty="0">
                <a:solidFill>
                  <a:schemeClr val="bg1"/>
                </a:solidFill>
              </a:rPr>
              <a:t>Note:    </a:t>
            </a:r>
            <a:r>
              <a:rPr lang="en-US" sz="1400" dirty="0" err="1">
                <a:solidFill>
                  <a:schemeClr val="bg1"/>
                </a:solidFill>
              </a:rPr>
              <a:t>Unity.Mvc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Nuget</a:t>
            </a:r>
            <a:r>
              <a:rPr lang="en-US" sz="1400" dirty="0">
                <a:solidFill>
                  <a:schemeClr val="bg1"/>
                </a:solidFill>
              </a:rPr>
              <a:t> Package =&gt; to inject Repository/Service at run time into MVC project. This way controller can be tested alone by injecting any </a:t>
            </a:r>
            <a:r>
              <a:rPr lang="en-US" sz="1400" dirty="0" err="1">
                <a:solidFill>
                  <a:schemeClr val="bg1"/>
                </a:solidFill>
              </a:rPr>
              <a:t>moq</a:t>
            </a:r>
            <a:r>
              <a:rPr lang="en-US" sz="1400" dirty="0">
                <a:solidFill>
                  <a:schemeClr val="bg1"/>
                </a:solidFill>
              </a:rPr>
              <a:t> service to it from unit testing module. 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Moq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Nuget</a:t>
            </a:r>
            <a:r>
              <a:rPr lang="en-US" sz="1400" dirty="0">
                <a:solidFill>
                  <a:schemeClr val="bg1"/>
                </a:solidFill>
              </a:rPr>
              <a:t> Package =&gt; To mock the Repository into Test Project (in this example). </a:t>
            </a:r>
          </a:p>
          <a:p>
            <a:pPr algn="ctr"/>
            <a:endParaRPr lang="en-US" sz="1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B7A39C-8A67-469C-AA95-486EC86E9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316709" y="6562003"/>
            <a:ext cx="1180526" cy="1594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sz="1200" dirty="0">
                <a:solidFill>
                  <a:schemeClr val="bg1"/>
                </a:solidFill>
              </a:rPr>
              <a:t>UI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33863C-0151-4C0D-BBAD-F38B8AF6A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97" y="2172985"/>
            <a:ext cx="4181475" cy="1438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B3266F-9B13-4650-AEBD-6C60477AB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97" y="4095596"/>
            <a:ext cx="4181475" cy="14382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CC4E01-AC69-431F-BBE7-2AD69E663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6976" y="687063"/>
            <a:ext cx="3544174" cy="14503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08D44A-66FD-4DA2-8C92-7BA9751BB4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6976" y="4380204"/>
            <a:ext cx="3599465" cy="12371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A4F282-1957-4199-B9D8-0A33CAC17F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8545" y="2172985"/>
            <a:ext cx="3537896" cy="21716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A164819-DD0D-4F61-96E9-B5239E74EE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8805" y="3455409"/>
            <a:ext cx="3599465" cy="209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8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9600F-A17E-4354-A7AB-0CC2A43A9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69" y="53723"/>
            <a:ext cx="11727193" cy="772107"/>
          </a:xfrm>
        </p:spPr>
        <p:txBody>
          <a:bodyPr/>
          <a:lstStyle/>
          <a:p>
            <a:r>
              <a:rPr lang="en-US" sz="3600" dirty="0"/>
              <a:t>Unit Testing –DI in core Web API &amp; </a:t>
            </a:r>
            <a:r>
              <a:rPr lang="en-US" sz="3600" dirty="0" err="1"/>
              <a:t>Ninject</a:t>
            </a:r>
            <a:r>
              <a:rPr lang="en-US" sz="3600" dirty="0"/>
              <a:t> for unit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A4B49-27C8-46B6-8B11-AD7E8F615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69" y="900718"/>
            <a:ext cx="6783611" cy="2119982"/>
          </a:xfrm>
        </p:spPr>
        <p:txBody>
          <a:bodyPr>
            <a:normAutofit/>
          </a:bodyPr>
          <a:lstStyle/>
          <a:p>
            <a:r>
              <a:rPr lang="en-US" sz="1800" b="1" noProof="1"/>
              <a:t>Scenario: </a:t>
            </a:r>
            <a:r>
              <a:rPr lang="en-US" sz="1800" noProof="1"/>
              <a:t>Web API needs to serve data after successful user validation based on given user id and password</a:t>
            </a:r>
          </a:p>
          <a:p>
            <a:r>
              <a:rPr lang="en-US" sz="1800" b="1" noProof="1"/>
              <a:t>Use Case: </a:t>
            </a:r>
          </a:p>
          <a:p>
            <a:pPr lvl="1"/>
            <a:r>
              <a:rPr lang="en-US" sz="1600" noProof="1"/>
              <a:t>Test My controller and Action method logic if it returns right data or not. My Test case should not be dependent on Login mechanism.</a:t>
            </a:r>
            <a:endParaRPr lang="en-US" sz="1800" noProof="1"/>
          </a:p>
          <a:p>
            <a:r>
              <a:rPr lang="en-US" sz="1800" b="1" noProof="1"/>
              <a:t>Implemenatation</a:t>
            </a:r>
            <a:r>
              <a:rPr lang="en-US" sz="1800" noProof="1"/>
              <a:t>: </a:t>
            </a:r>
          </a:p>
          <a:p>
            <a:pPr lvl="1"/>
            <a:r>
              <a:rPr lang="en-US" sz="1600" noProof="1"/>
              <a:t>Unit testing by Mocking Login service</a:t>
            </a:r>
            <a:endParaRPr lang="en-US" sz="1800" noProof="1"/>
          </a:p>
          <a:p>
            <a:endParaRPr lang="en-US" sz="1800" noProof="1"/>
          </a:p>
          <a:p>
            <a:endParaRPr lang="en-US" sz="1800" dirty="0"/>
          </a:p>
          <a:p>
            <a:endParaRPr lang="en-US" sz="1800" noProof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C2DB72-01A8-424A-8CEF-8BD2418A8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10" y="6562002"/>
            <a:ext cx="2447918" cy="159473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/>
              <a:t>Intro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AAAEAA-CCF6-4E36-A4A3-5AF49D009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97432" y="6562003"/>
            <a:ext cx="2552123" cy="1594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/>
            <a:r>
              <a:rPr lang="en-US" sz="1200" dirty="0">
                <a:solidFill>
                  <a:schemeClr val="bg1"/>
                </a:solidFill>
              </a:rPr>
              <a:t>Setup &amp; Validate your Unit</a:t>
            </a:r>
            <a:endParaRPr lang="en-US" sz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3864-26FA-4AB1-9F0A-4F57D870E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53760" y="6562002"/>
            <a:ext cx="1713922" cy="15947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/>
            <a:r>
              <a:rPr lang="en-US" sz="1200" dirty="0">
                <a:solidFill>
                  <a:schemeClr val="bg1"/>
                </a:solidFill>
              </a:rPr>
              <a:t>Service Dependency</a:t>
            </a:r>
            <a:endParaRPr lang="en-US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949406-858F-4224-BC48-19746389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18972" y="6412228"/>
            <a:ext cx="1713922" cy="3092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Database Dependency</a:t>
            </a: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1D0A4E21-00BC-4451-94C9-943503852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9068669" y="6320659"/>
            <a:ext cx="142847" cy="9156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B7A39C-8A67-469C-AA95-486EC86E9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110521" y="6562003"/>
            <a:ext cx="1180526" cy="1594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sz="1200" dirty="0">
                <a:solidFill>
                  <a:schemeClr val="bg1"/>
                </a:solidFill>
              </a:rPr>
              <a:t>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6AB432-9773-4D91-91D2-EE51C6F74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759" y="876653"/>
            <a:ext cx="4899593" cy="2791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6B0A41-4C50-403E-82C8-540618C2D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955" y="3837301"/>
            <a:ext cx="5086176" cy="22913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A166FEF-9F68-4D26-A121-8A9E55FA09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346" y="3020700"/>
            <a:ext cx="5086176" cy="10252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EA58DF8-017F-4D62-9BCD-B01EEA02F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346" y="4120847"/>
            <a:ext cx="4991700" cy="229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9600F-A17E-4354-A7AB-0CC2A43A9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69" y="53723"/>
            <a:ext cx="11727193" cy="772107"/>
          </a:xfrm>
        </p:spPr>
        <p:txBody>
          <a:bodyPr/>
          <a:lstStyle/>
          <a:p>
            <a:r>
              <a:rPr lang="en-US" sz="3600" dirty="0"/>
              <a:t>Unit Testing : Vue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C2DB72-01A8-424A-8CEF-8BD2418A8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10" y="6562002"/>
            <a:ext cx="2447918" cy="159473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/>
              <a:t>Intro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AAAEAA-CCF6-4E36-A4A3-5AF49D009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97432" y="6562003"/>
            <a:ext cx="2552123" cy="1594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/>
            <a:r>
              <a:rPr lang="en-US" sz="1200" dirty="0">
                <a:solidFill>
                  <a:schemeClr val="bg1"/>
                </a:solidFill>
              </a:rPr>
              <a:t>Setup &amp; Validate your Unit</a:t>
            </a:r>
            <a:endParaRPr lang="en-US" sz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3864-26FA-4AB1-9F0A-4F57D870E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53760" y="6562002"/>
            <a:ext cx="1713922" cy="15947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/>
            <a:r>
              <a:rPr lang="en-US" sz="1200" dirty="0">
                <a:solidFill>
                  <a:schemeClr val="bg1"/>
                </a:solidFill>
              </a:rPr>
              <a:t>Service Dependency</a:t>
            </a:r>
            <a:endParaRPr lang="en-US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949406-858F-4224-BC48-19746389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18972" y="6555922"/>
            <a:ext cx="1713922" cy="16555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sz="1200" dirty="0">
                <a:solidFill>
                  <a:schemeClr val="bg1"/>
                </a:solidFill>
              </a:rPr>
              <a:t>Database Dependency</a:t>
            </a: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1D0A4E21-00BC-4451-94C9-943503852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9068669" y="6320659"/>
            <a:ext cx="142847" cy="9156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B7A39C-8A67-469C-AA95-486EC86E9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110521" y="6450513"/>
            <a:ext cx="1180526" cy="2709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UI Testing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DA04F4-C797-4939-AAED-0BCF1FFC5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69" y="989045"/>
            <a:ext cx="8481490" cy="518791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Intro</a:t>
            </a:r>
          </a:p>
          <a:p>
            <a:pPr lvl="1"/>
            <a:r>
              <a:rPr lang="en-US" dirty="0"/>
              <a:t>There are three categories in the context of web applications testing:</a:t>
            </a:r>
          </a:p>
          <a:p>
            <a:pPr lvl="2"/>
            <a:r>
              <a:rPr lang="en-US" b="1" dirty="0"/>
              <a:t>Unit Testing </a:t>
            </a:r>
            <a:r>
              <a:rPr lang="en-US" dirty="0"/>
              <a:t>: Jest, Mocha or KARMA with Chai </a:t>
            </a:r>
            <a:r>
              <a:rPr lang="en-US" dirty="0" err="1"/>
              <a:t>etc</a:t>
            </a:r>
            <a:endParaRPr lang="en-US" dirty="0"/>
          </a:p>
          <a:p>
            <a:pPr lvl="2"/>
            <a:r>
              <a:rPr lang="en-US" b="1" dirty="0"/>
              <a:t>Component Testing </a:t>
            </a:r>
            <a:r>
              <a:rPr lang="en-US" dirty="0"/>
              <a:t>:  Vue Testing Library (@testing-library/vue) OR Vue Test Utils</a:t>
            </a:r>
          </a:p>
          <a:p>
            <a:pPr lvl="2"/>
            <a:r>
              <a:rPr lang="en-US" b="1" dirty="0"/>
              <a:t>End-To-End (E2E) Testing : </a:t>
            </a:r>
            <a:r>
              <a:rPr lang="en-US" dirty="0"/>
              <a:t>Cypress (only for chrome) , </a:t>
            </a:r>
            <a:r>
              <a:rPr lang="en-US" dirty="0" err="1"/>
              <a:t>Nightwatch</a:t>
            </a:r>
            <a:endParaRPr lang="en-US" dirty="0"/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lvl="1"/>
            <a:r>
              <a:rPr lang="en-US" dirty="0"/>
              <a:t>Note:</a:t>
            </a:r>
          </a:p>
          <a:p>
            <a:pPr lvl="2"/>
            <a:r>
              <a:rPr lang="en-US" sz="1400" dirty="0"/>
              <a:t>For component testing, you need to mount your component to the DOM in order to fully assert that they are working</a:t>
            </a:r>
          </a:p>
          <a:p>
            <a:pPr lvl="2"/>
            <a:r>
              <a:rPr lang="en-US" sz="1400" dirty="0"/>
              <a:t>Mocha is JavaScript based test Framework for Node Js and browser. </a:t>
            </a:r>
          </a:p>
          <a:p>
            <a:pPr lvl="2"/>
            <a:r>
              <a:rPr lang="en-US" sz="1400" dirty="0"/>
              <a:t>Chai is assertion library for node and browser. Together they can be categorized as “JavaScript Testing Framework” Tools. </a:t>
            </a:r>
          </a:p>
          <a:p>
            <a:pPr lvl="1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F255F9-1F01-4BCB-8CE2-22A4889BECA7}"/>
              </a:ext>
            </a:extLst>
          </p:cNvPr>
          <p:cNvSpPr/>
          <p:nvPr/>
        </p:nvSpPr>
        <p:spPr>
          <a:xfrm>
            <a:off x="1" y="6176963"/>
            <a:ext cx="12192000" cy="273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en-US" sz="1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r>
              <a:rPr lang="en-US" sz="1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Interesting Fact: Jest is developed by Facebook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7478C10-6A23-4291-BA48-69B0B3335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1050734"/>
            <a:ext cx="3310672" cy="30329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D29B81C-A431-4090-BCEA-FA31099B1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5360" y="3597766"/>
            <a:ext cx="3310673" cy="230823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F3F7BAF-DC14-4DC6-BF56-0E0AB6CA28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8302" y="2513603"/>
            <a:ext cx="3145140" cy="21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8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9600F-A17E-4354-A7AB-0CC2A43A9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69" y="53723"/>
            <a:ext cx="11727193" cy="772107"/>
          </a:xfrm>
        </p:spPr>
        <p:txBody>
          <a:bodyPr/>
          <a:lstStyle/>
          <a:p>
            <a:r>
              <a:rPr lang="en-US" sz="3600" dirty="0"/>
              <a:t>Unit Testing : Vue Application – Testing your business logic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C2DB72-01A8-424A-8CEF-8BD2418A8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10" y="6562002"/>
            <a:ext cx="2447918" cy="159473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/>
              <a:t>Intro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AAAEAA-CCF6-4E36-A4A3-5AF49D009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97432" y="6562003"/>
            <a:ext cx="2552123" cy="1594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/>
            <a:r>
              <a:rPr lang="en-US" sz="1200" dirty="0">
                <a:solidFill>
                  <a:schemeClr val="bg1"/>
                </a:solidFill>
              </a:rPr>
              <a:t>Setup &amp; Validate your Unit</a:t>
            </a:r>
            <a:endParaRPr lang="en-US" sz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3864-26FA-4AB1-9F0A-4F57D870E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53760" y="6562002"/>
            <a:ext cx="1713922" cy="15947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/>
            <a:r>
              <a:rPr lang="en-US" sz="1200" dirty="0">
                <a:solidFill>
                  <a:schemeClr val="bg1"/>
                </a:solidFill>
              </a:rPr>
              <a:t>Service Dependency</a:t>
            </a:r>
            <a:endParaRPr lang="en-US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949406-858F-4224-BC48-19746389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18972" y="6555922"/>
            <a:ext cx="1713922" cy="16555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sz="1200" dirty="0">
                <a:solidFill>
                  <a:schemeClr val="bg1"/>
                </a:solidFill>
              </a:rPr>
              <a:t>Database Dependency</a:t>
            </a: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1D0A4E21-00BC-4451-94C9-943503852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9068669" y="6320659"/>
            <a:ext cx="142847" cy="9156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B7A39C-8A67-469C-AA95-486EC86E9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110521" y="6450513"/>
            <a:ext cx="1180526" cy="2709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UI Testing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DA04F4-C797-4939-AAED-0BCF1FFC5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69" y="933300"/>
            <a:ext cx="6401231" cy="5187918"/>
          </a:xfrm>
        </p:spPr>
        <p:txBody>
          <a:bodyPr>
            <a:normAutofit/>
          </a:bodyPr>
          <a:lstStyle/>
          <a:p>
            <a:pPr lvl="2"/>
            <a:r>
              <a:rPr lang="en-US" sz="1400" b="1" dirty="0"/>
              <a:t>Scenario:</a:t>
            </a:r>
          </a:p>
          <a:p>
            <a:pPr lvl="3"/>
            <a:r>
              <a:rPr lang="en-US" dirty="0"/>
              <a:t>Test Case: I have a business logic to accept data and process it. Based on result take the decision</a:t>
            </a:r>
          </a:p>
          <a:p>
            <a:pPr lvl="2"/>
            <a:endParaRPr lang="en-US" sz="1400" b="1" dirty="0"/>
          </a:p>
          <a:p>
            <a:pPr lvl="2"/>
            <a:endParaRPr lang="en-US" sz="1400" b="1" dirty="0"/>
          </a:p>
          <a:p>
            <a:pPr lvl="2"/>
            <a:endParaRPr lang="en-US" sz="1400" b="1" dirty="0"/>
          </a:p>
          <a:p>
            <a:pPr lvl="2"/>
            <a:endParaRPr lang="en-US" sz="1400" b="1" dirty="0"/>
          </a:p>
          <a:p>
            <a:pPr lvl="2"/>
            <a:endParaRPr lang="en-US" sz="1400" b="1" dirty="0"/>
          </a:p>
          <a:p>
            <a:pPr lvl="2"/>
            <a:endParaRPr lang="en-US" sz="1400" b="1" dirty="0"/>
          </a:p>
          <a:p>
            <a:pPr lvl="2"/>
            <a:endParaRPr lang="en-US" sz="1400" b="1" dirty="0"/>
          </a:p>
          <a:p>
            <a:pPr lvl="2"/>
            <a:endParaRPr lang="en-US" sz="1400" b="1" dirty="0"/>
          </a:p>
          <a:p>
            <a:pPr lvl="1"/>
            <a:endParaRPr lang="en-US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F255F9-1F01-4BCB-8CE2-22A4889BECA7}"/>
              </a:ext>
            </a:extLst>
          </p:cNvPr>
          <p:cNvSpPr/>
          <p:nvPr/>
        </p:nvSpPr>
        <p:spPr>
          <a:xfrm>
            <a:off x="1" y="6176963"/>
            <a:ext cx="12192000" cy="273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en-US" sz="1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C7CEC1-B412-4074-9842-712E1F9A3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69" y="1904636"/>
            <a:ext cx="3360004" cy="28651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E0FC48-94E0-472E-A960-FD84B9F79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228" y="1684207"/>
            <a:ext cx="4827329" cy="36193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29B8254-EA2F-4D52-A1C3-6DDDE1BBB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1328" y="1471068"/>
            <a:ext cx="3693284" cy="383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86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254">
      <a:dk1>
        <a:srgbClr val="000000"/>
      </a:dk1>
      <a:lt1>
        <a:srgbClr val="FFFFFF"/>
      </a:lt1>
      <a:dk2>
        <a:srgbClr val="242A41"/>
      </a:dk2>
      <a:lt2>
        <a:srgbClr val="E2E8E3"/>
      </a:lt2>
      <a:accent1>
        <a:srgbClr val="5370C5"/>
      </a:accent1>
      <a:accent2>
        <a:srgbClr val="17B2D1"/>
      </a:accent2>
      <a:accent3>
        <a:srgbClr val="2978E7"/>
      </a:accent3>
      <a:accent4>
        <a:srgbClr val="7829E7"/>
      </a:accent4>
      <a:accent5>
        <a:srgbClr val="B517D5"/>
      </a:accent5>
      <a:accent6>
        <a:srgbClr val="E729B7"/>
      </a:accent6>
      <a:hlink>
        <a:srgbClr val="5370C5"/>
      </a:hlink>
      <a:folHlink>
        <a:srgbClr val="7F7F7F"/>
      </a:folHlink>
    </a:clrScheme>
    <a:fontScheme name="MS Surge Teach Light and Dark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-Corporate_Teach a Course_Win32_SB - v2" id="{AAA48AC2-5F99-4B13-8624-B64D50F70391}" vid="{7E93EDBA-CDC2-40D2-AD59-7619D791F7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254">
    <a:dk1>
      <a:srgbClr val="000000"/>
    </a:dk1>
    <a:lt1>
      <a:srgbClr val="FFFFFF"/>
    </a:lt1>
    <a:dk2>
      <a:srgbClr val="242A41"/>
    </a:dk2>
    <a:lt2>
      <a:srgbClr val="E2E8E3"/>
    </a:lt2>
    <a:accent1>
      <a:srgbClr val="5370C5"/>
    </a:accent1>
    <a:accent2>
      <a:srgbClr val="17B2D1"/>
    </a:accent2>
    <a:accent3>
      <a:srgbClr val="2978E7"/>
    </a:accent3>
    <a:accent4>
      <a:srgbClr val="7829E7"/>
    </a:accent4>
    <a:accent5>
      <a:srgbClr val="B517D5"/>
    </a:accent5>
    <a:accent6>
      <a:srgbClr val="E729B7"/>
    </a:accent6>
    <a:hlink>
      <a:srgbClr val="5370C5"/>
    </a:hlink>
    <a:folHlink>
      <a:srgbClr val="7F7F7F"/>
    </a:folHlink>
  </a:clrScheme>
</a:themeOverride>
</file>

<file path=ppt/theme/themeOverride2.xml><?xml version="1.0" encoding="utf-8"?>
<a:themeOverride xmlns:a="http://schemas.openxmlformats.org/drawingml/2006/main">
  <a:clrScheme name="Custom 254">
    <a:dk1>
      <a:srgbClr val="000000"/>
    </a:dk1>
    <a:lt1>
      <a:srgbClr val="FFFFFF"/>
    </a:lt1>
    <a:dk2>
      <a:srgbClr val="242A41"/>
    </a:dk2>
    <a:lt2>
      <a:srgbClr val="E2E8E3"/>
    </a:lt2>
    <a:accent1>
      <a:srgbClr val="5370C5"/>
    </a:accent1>
    <a:accent2>
      <a:srgbClr val="17B2D1"/>
    </a:accent2>
    <a:accent3>
      <a:srgbClr val="2978E7"/>
    </a:accent3>
    <a:accent4>
      <a:srgbClr val="7829E7"/>
    </a:accent4>
    <a:accent5>
      <a:srgbClr val="B517D5"/>
    </a:accent5>
    <a:accent6>
      <a:srgbClr val="E729B7"/>
    </a:accent6>
    <a:hlink>
      <a:srgbClr val="5370C5"/>
    </a:hlink>
    <a:folHlink>
      <a:srgbClr val="7F7F7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E32C0B-4052-44CB-9341-8AD8B2CC471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BB7C387-AFDC-4FE3-A658-984B7F35F1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766BD6-F648-49AA-B7EC-13E75CECB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Corporate teach a course</Template>
  <TotalTime>8984</TotalTime>
  <Words>1760</Words>
  <Application>Microsoft Office PowerPoint</Application>
  <PresentationFormat>Widescreen</PresentationFormat>
  <Paragraphs>274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inherit</vt:lpstr>
      <vt:lpstr>Roboto</vt:lpstr>
      <vt:lpstr>Wingdings</vt:lpstr>
      <vt:lpstr>Office Theme</vt:lpstr>
      <vt:lpstr>Unit Testing</vt:lpstr>
      <vt:lpstr> Outline</vt:lpstr>
      <vt:lpstr>Verification &amp; Validation</vt:lpstr>
      <vt:lpstr>Types of Validation &amp; Unit Testing</vt:lpstr>
      <vt:lpstr>Unit Testing – In Action</vt:lpstr>
      <vt:lpstr>Unit Testing – Mocking your repository using DI</vt:lpstr>
      <vt:lpstr>Unit Testing –DI in core Web API &amp; Ninject for unit Testing</vt:lpstr>
      <vt:lpstr>Unit Testing : Vue Application</vt:lpstr>
      <vt:lpstr>Unit Testing : Vue Application – Testing your business logic</vt:lpstr>
      <vt:lpstr>Unit Testing : Vue Application - Mocking service call</vt:lpstr>
      <vt:lpstr>Conclusion</vt:lpstr>
      <vt:lpstr>End to End Testing</vt:lpstr>
      <vt:lpstr>E2E Testing</vt:lpstr>
      <vt:lpstr>Cypress</vt:lpstr>
      <vt:lpstr>Cypress : Install and Run</vt:lpstr>
      <vt:lpstr>Login &amp; Register – Testing with Cypress</vt:lpstr>
      <vt:lpstr>References</vt:lpstr>
      <vt:lpstr>TODO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 a Course</dc:title>
  <dc:creator>Anil Kumar</dc:creator>
  <cp:lastModifiedBy>Anil Kumar</cp:lastModifiedBy>
  <cp:revision>181</cp:revision>
  <dcterms:created xsi:type="dcterms:W3CDTF">2021-06-13T13:54:36Z</dcterms:created>
  <dcterms:modified xsi:type="dcterms:W3CDTF">2021-07-18T20:04:37Z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